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02" r:id="rId5"/>
  </p:sldMasterIdLst>
  <p:notesMasterIdLst>
    <p:notesMasterId r:id="rId49"/>
  </p:notesMasterIdLst>
  <p:handoutMasterIdLst>
    <p:handoutMasterId r:id="rId50"/>
  </p:handoutMasterIdLst>
  <p:sldIdLst>
    <p:sldId id="256" r:id="rId6"/>
    <p:sldId id="343" r:id="rId7"/>
    <p:sldId id="340" r:id="rId8"/>
    <p:sldId id="341" r:id="rId9"/>
    <p:sldId id="346" r:id="rId10"/>
    <p:sldId id="344" r:id="rId11"/>
    <p:sldId id="288" r:id="rId12"/>
    <p:sldId id="289" r:id="rId13"/>
    <p:sldId id="342" r:id="rId14"/>
    <p:sldId id="259" r:id="rId15"/>
    <p:sldId id="291" r:id="rId16"/>
    <p:sldId id="292" r:id="rId17"/>
    <p:sldId id="262" r:id="rId18"/>
    <p:sldId id="263" r:id="rId19"/>
    <p:sldId id="345" r:id="rId20"/>
    <p:sldId id="355" r:id="rId21"/>
    <p:sldId id="297" r:id="rId22"/>
    <p:sldId id="265" r:id="rId23"/>
    <p:sldId id="267" r:id="rId24"/>
    <p:sldId id="357" r:id="rId25"/>
    <p:sldId id="299" r:id="rId26"/>
    <p:sldId id="339" r:id="rId27"/>
    <p:sldId id="300" r:id="rId28"/>
    <p:sldId id="347" r:id="rId29"/>
    <p:sldId id="301" r:id="rId30"/>
    <p:sldId id="272" r:id="rId31"/>
    <p:sldId id="337" r:id="rId32"/>
    <p:sldId id="274" r:id="rId33"/>
    <p:sldId id="335" r:id="rId34"/>
    <p:sldId id="334" r:id="rId35"/>
    <p:sldId id="332" r:id="rId36"/>
    <p:sldId id="350" r:id="rId37"/>
    <p:sldId id="333" r:id="rId38"/>
    <p:sldId id="331" r:id="rId39"/>
    <p:sldId id="351" r:id="rId40"/>
    <p:sldId id="329" r:id="rId41"/>
    <p:sldId id="328" r:id="rId42"/>
    <p:sldId id="352" r:id="rId43"/>
    <p:sldId id="326" r:id="rId44"/>
    <p:sldId id="354" r:id="rId45"/>
    <p:sldId id="353" r:id="rId46"/>
    <p:sldId id="324" r:id="rId47"/>
    <p:sldId id="285" r:id="rId48"/>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20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83" autoAdjust="0"/>
    <p:restoredTop sz="83671" autoAdjust="0"/>
  </p:normalViewPr>
  <p:slideViewPr>
    <p:cSldViewPr snapToGrid="0">
      <p:cViewPr varScale="1">
        <p:scale>
          <a:sx n="75" d="100"/>
          <a:sy n="75" d="100"/>
        </p:scale>
        <p:origin x="1214" y="48"/>
      </p:cViewPr>
      <p:guideLst/>
    </p:cSldViewPr>
  </p:slideViewPr>
  <p:notesTextViewPr>
    <p:cViewPr>
      <p:scale>
        <a:sx n="125" d="100"/>
        <a:sy n="125"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12914F2-0539-4F74-84C6-1C5DC70BA37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DE0F286F-B684-4180-B974-5C99D0E398A7}"/>
              </a:ext>
            </a:extLst>
          </p:cNvPr>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6C7E80D5-F1A8-4E6F-862E-E650C877881E}" type="datetimeFigureOut">
              <a:rPr lang="en-US"/>
              <a:pPr>
                <a:defRPr/>
              </a:pPr>
              <a:t>2/22/2021</a:t>
            </a:fld>
            <a:endParaRPr lang="en-US"/>
          </a:p>
        </p:txBody>
      </p:sp>
      <p:sp>
        <p:nvSpPr>
          <p:cNvPr id="4" name="Footer Placeholder 3">
            <a:extLst>
              <a:ext uri="{FF2B5EF4-FFF2-40B4-BE49-F238E27FC236}">
                <a16:creationId xmlns:a16="http://schemas.microsoft.com/office/drawing/2014/main" xmlns="" id="{0075EFB0-44FB-4291-B357-69B823116951}"/>
              </a:ext>
            </a:extLst>
          </p:cNvPr>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CA8A54EC-9299-4B52-AF80-D565859E51F9}"/>
              </a:ext>
            </a:extLst>
          </p:cNvPr>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CB56A5D0-69BF-4FAC-BF98-81213EFD5567}"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E529071-C03D-4158-B46E-8CD5D69E5A02}"/>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xmlns="" id="{5BFB4B54-3A57-4AA1-BC5E-9060D5DF50BC}"/>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hangingPunct="1">
              <a:defRPr sz="1200">
                <a:latin typeface="Arial" charset="0"/>
                <a:cs typeface="Arial" charset="0"/>
              </a:defRPr>
            </a:lvl1pPr>
          </a:lstStyle>
          <a:p>
            <a:pPr>
              <a:defRPr/>
            </a:pPr>
            <a:fld id="{5785C147-DE6E-44AF-9501-F5A9E3994E64}" type="datetimeFigureOut">
              <a:rPr lang="en-US"/>
              <a:pPr>
                <a:defRPr/>
              </a:pPr>
              <a:t>2/22/2021</a:t>
            </a:fld>
            <a:endParaRPr lang="en-US"/>
          </a:p>
        </p:txBody>
      </p:sp>
      <p:sp>
        <p:nvSpPr>
          <p:cNvPr id="4" name="Slide Image Placeholder 3">
            <a:extLst>
              <a:ext uri="{FF2B5EF4-FFF2-40B4-BE49-F238E27FC236}">
                <a16:creationId xmlns:a16="http://schemas.microsoft.com/office/drawing/2014/main" xmlns="" id="{BD60A1D9-86EC-4C79-BFD0-1369B4890868}"/>
              </a:ext>
            </a:extLst>
          </p:cNvPr>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xmlns="" id="{ED14ED97-9732-4E6A-9D56-8AE3E72C8453}"/>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CAE0F91B-4DC9-42DB-A44A-A30C3BF72F69}"/>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18A4A736-5D23-4489-B96D-409B32C098C1}"/>
              </a:ext>
            </a:extLst>
          </p:cNvPr>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eaLnBrk="1" hangingPunct="1">
              <a:defRPr sz="1200">
                <a:latin typeface="Arial" charset="0"/>
                <a:cs typeface="Arial" charset="0"/>
              </a:defRPr>
            </a:lvl1pPr>
          </a:lstStyle>
          <a:p>
            <a:pPr>
              <a:defRPr/>
            </a:pPr>
            <a:fld id="{6666CE19-52FC-412B-A3FC-C4B1E62DF806}" type="slidenum">
              <a:rPr lang="en-US"/>
              <a:pPr>
                <a:defRPr/>
              </a:pPr>
              <a:t>‹#›</a:t>
            </a:fld>
            <a:endParaRPr lang="en-US"/>
          </a:p>
        </p:txBody>
      </p:sp>
    </p:spTree>
    <p:extLst>
      <p:ext uri="{BB962C8B-B14F-4D97-AF65-F5344CB8AC3E}">
        <p14:creationId xmlns:p14="http://schemas.microsoft.com/office/powerpoint/2010/main" val="22708882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xmlns="" id="{E3B3D3C0-360A-402A-9C61-711D8DDA5A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xmlns="" id="{71DC946F-4575-4DA7-AFA5-42C32DFA56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8436" name="Slide Number Placeholder 3">
            <a:extLst>
              <a:ext uri="{FF2B5EF4-FFF2-40B4-BE49-F238E27FC236}">
                <a16:creationId xmlns:a16="http://schemas.microsoft.com/office/drawing/2014/main" xmlns="" id="{90853AA1-6E0A-4613-92D2-E5DFC3F7E4D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6900200-DD1F-4E62-BDC8-27D1F130FE2F}" type="slidenum">
              <a:rPr lang="en-US" altLang="en-US" smtClean="0"/>
              <a:pPr/>
              <a:t>1</a:t>
            </a:fld>
            <a:endParaRPr lang="en-US" altLang="en-US"/>
          </a:p>
        </p:txBody>
      </p:sp>
    </p:spTree>
    <p:extLst>
      <p:ext uri="{BB962C8B-B14F-4D97-AF65-F5344CB8AC3E}">
        <p14:creationId xmlns:p14="http://schemas.microsoft.com/office/powerpoint/2010/main" val="3707820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12</a:t>
            </a:fld>
            <a:endParaRPr lang="en-US" altLang="en-US"/>
          </a:p>
        </p:txBody>
      </p:sp>
    </p:spTree>
    <p:extLst>
      <p:ext uri="{BB962C8B-B14F-4D97-AF65-F5344CB8AC3E}">
        <p14:creationId xmlns:p14="http://schemas.microsoft.com/office/powerpoint/2010/main" val="493554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xmlns="" id="{7A0D00A0-42BD-4D01-8571-711244A6A9C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AC2E15-30F8-4D58-ADD0-7503050D8B2B}" type="slidenum">
              <a:rPr lang="en-US" altLang="en-US" smtClean="0"/>
              <a:pPr>
                <a:spcBef>
                  <a:spcPct val="0"/>
                </a:spcBef>
              </a:pPr>
              <a:t>13</a:t>
            </a:fld>
            <a:endParaRPr lang="en-US" altLang="en-US"/>
          </a:p>
        </p:txBody>
      </p:sp>
      <p:sp>
        <p:nvSpPr>
          <p:cNvPr id="18435" name="Rectangle 2">
            <a:extLst>
              <a:ext uri="{FF2B5EF4-FFF2-40B4-BE49-F238E27FC236}">
                <a16:creationId xmlns:a16="http://schemas.microsoft.com/office/drawing/2014/main" xmlns="" id="{B173CDB3-E2BB-4DF9-8C7C-43C60B1B4FE1}"/>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xmlns="" id="{3B28EB80-BA43-46C6-978F-BD11BF9B7C91}"/>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p:txBody>
      </p:sp>
    </p:spTree>
    <p:extLst>
      <p:ext uri="{BB962C8B-B14F-4D97-AF65-F5344CB8AC3E}">
        <p14:creationId xmlns:p14="http://schemas.microsoft.com/office/powerpoint/2010/main" val="664220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xmlns="" id="{897A0557-468F-47A5-944D-0D8217B397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074519-3196-42B1-A740-455309965FB8}" type="slidenum">
              <a:rPr lang="en-US" altLang="en-US" smtClean="0"/>
              <a:pPr>
                <a:spcBef>
                  <a:spcPct val="0"/>
                </a:spcBef>
              </a:pPr>
              <a:t>14</a:t>
            </a:fld>
            <a:endParaRPr lang="en-US" altLang="en-US"/>
          </a:p>
        </p:txBody>
      </p:sp>
      <p:sp>
        <p:nvSpPr>
          <p:cNvPr id="20483" name="Rectangle 2">
            <a:extLst>
              <a:ext uri="{FF2B5EF4-FFF2-40B4-BE49-F238E27FC236}">
                <a16:creationId xmlns:a16="http://schemas.microsoft.com/office/drawing/2014/main" xmlns="" id="{01612C28-52DB-459E-BC38-7E22A3E2E6BA}"/>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xmlns="" id="{E3EA35D5-5045-4E84-BF4F-A99F97C5416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Any player may re-enter once.</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413059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xmlns="" id="{897A0557-468F-47A5-944D-0D8217B397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074519-3196-42B1-A740-455309965FB8}" type="slidenum">
              <a:rPr lang="en-US" altLang="en-US" smtClean="0"/>
              <a:pPr>
                <a:spcBef>
                  <a:spcPct val="0"/>
                </a:spcBef>
              </a:pPr>
              <a:t>15</a:t>
            </a:fld>
            <a:endParaRPr lang="en-US" altLang="en-US"/>
          </a:p>
        </p:txBody>
      </p:sp>
      <p:sp>
        <p:nvSpPr>
          <p:cNvPr id="20483" name="Rectangle 2">
            <a:extLst>
              <a:ext uri="{FF2B5EF4-FFF2-40B4-BE49-F238E27FC236}">
                <a16:creationId xmlns:a16="http://schemas.microsoft.com/office/drawing/2014/main" xmlns="" id="{01612C28-52DB-459E-BC38-7E22A3E2E6BA}"/>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xmlns="" id="{E3EA35D5-5045-4E84-BF4F-A99F97C5416A}"/>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Any player may re-enter once.</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61710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17</a:t>
            </a:fld>
            <a:endParaRPr lang="en-US" altLang="en-US"/>
          </a:p>
        </p:txBody>
      </p:sp>
    </p:spTree>
    <p:extLst>
      <p:ext uri="{BB962C8B-B14F-4D97-AF65-F5344CB8AC3E}">
        <p14:creationId xmlns:p14="http://schemas.microsoft.com/office/powerpoint/2010/main" val="2977705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xmlns="" id="{AA70B7FC-3D15-4C6E-A1AE-A9DA27009D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04423CB-98A2-42EE-BA1C-72551B68B309}" type="slidenum">
              <a:rPr lang="en-US" altLang="en-US" smtClean="0"/>
              <a:pPr>
                <a:spcBef>
                  <a:spcPct val="0"/>
                </a:spcBef>
              </a:pPr>
              <a:t>18</a:t>
            </a:fld>
            <a:endParaRPr lang="en-US" altLang="en-US"/>
          </a:p>
        </p:txBody>
      </p:sp>
      <p:sp>
        <p:nvSpPr>
          <p:cNvPr id="24579" name="Rectangle 2">
            <a:extLst>
              <a:ext uri="{FF2B5EF4-FFF2-40B4-BE49-F238E27FC236}">
                <a16:creationId xmlns:a16="http://schemas.microsoft.com/office/drawing/2014/main" xmlns="" id="{658CBA3E-8C55-4FED-A1B1-EFB2B64EEC8A}"/>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xmlns="" id="{E0173B2E-E3BD-4CE5-A04B-2D76654FCF19}"/>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504705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6D4363F8-9F3E-4EB6-BE37-5A214077A36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EFB43B1-00E4-4D9C-9846-94F7825F8617}" type="slidenum">
              <a:rPr lang="en-US" altLang="en-US" smtClean="0"/>
              <a:pPr>
                <a:spcBef>
                  <a:spcPct val="0"/>
                </a:spcBef>
              </a:pPr>
              <a:t>19</a:t>
            </a:fld>
            <a:endParaRPr lang="en-US" altLang="en-US"/>
          </a:p>
        </p:txBody>
      </p:sp>
      <p:sp>
        <p:nvSpPr>
          <p:cNvPr id="28675" name="Rectangle 2">
            <a:extLst>
              <a:ext uri="{FF2B5EF4-FFF2-40B4-BE49-F238E27FC236}">
                <a16:creationId xmlns:a16="http://schemas.microsoft.com/office/drawing/2014/main" xmlns="" id="{BD2F1AFF-90FA-48D5-AD80-132BEE9BC34C}"/>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xmlns="" id="{3CFDA757-BB1A-4404-9E72-232061FD235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207857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21</a:t>
            </a:fld>
            <a:endParaRPr lang="en-US" altLang="en-US"/>
          </a:p>
        </p:txBody>
      </p:sp>
    </p:spTree>
    <p:extLst>
      <p:ext uri="{BB962C8B-B14F-4D97-AF65-F5344CB8AC3E}">
        <p14:creationId xmlns:p14="http://schemas.microsoft.com/office/powerpoint/2010/main" val="2835853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22</a:t>
            </a:fld>
            <a:endParaRPr lang="en-US" altLang="en-US"/>
          </a:p>
        </p:txBody>
      </p:sp>
    </p:spTree>
    <p:extLst>
      <p:ext uri="{BB962C8B-B14F-4D97-AF65-F5344CB8AC3E}">
        <p14:creationId xmlns:p14="http://schemas.microsoft.com/office/powerpoint/2010/main" val="235213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23</a:t>
            </a:fld>
            <a:endParaRPr lang="en-US" altLang="en-US"/>
          </a:p>
        </p:txBody>
      </p:sp>
    </p:spTree>
    <p:extLst>
      <p:ext uri="{BB962C8B-B14F-4D97-AF65-F5344CB8AC3E}">
        <p14:creationId xmlns:p14="http://schemas.microsoft.com/office/powerpoint/2010/main" val="3356651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2</a:t>
            </a:fld>
            <a:endParaRPr lang="en-US"/>
          </a:p>
        </p:txBody>
      </p:sp>
    </p:spTree>
    <p:extLst>
      <p:ext uri="{BB962C8B-B14F-4D97-AF65-F5344CB8AC3E}">
        <p14:creationId xmlns:p14="http://schemas.microsoft.com/office/powerpoint/2010/main" val="361339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24</a:t>
            </a:fld>
            <a:endParaRPr lang="en-US" altLang="en-US"/>
          </a:p>
        </p:txBody>
      </p:sp>
    </p:spTree>
    <p:extLst>
      <p:ext uri="{BB962C8B-B14F-4D97-AF65-F5344CB8AC3E}">
        <p14:creationId xmlns:p14="http://schemas.microsoft.com/office/powerpoint/2010/main" val="3707471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25</a:t>
            </a:fld>
            <a:endParaRPr lang="en-US" altLang="en-US"/>
          </a:p>
        </p:txBody>
      </p:sp>
    </p:spTree>
    <p:extLst>
      <p:ext uri="{BB962C8B-B14F-4D97-AF65-F5344CB8AC3E}">
        <p14:creationId xmlns:p14="http://schemas.microsoft.com/office/powerpoint/2010/main" val="2716649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xmlns="" id="{EBA5F521-CE73-43AA-922A-F00ED92FDF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F3D76F-3DED-4468-9E15-4C69FE7BA8FA}" type="slidenum">
              <a:rPr lang="en-US" altLang="en-US" smtClean="0"/>
              <a:pPr>
                <a:spcBef>
                  <a:spcPct val="0"/>
                </a:spcBef>
              </a:pPr>
              <a:t>26</a:t>
            </a:fld>
            <a:endParaRPr lang="en-US" altLang="en-US"/>
          </a:p>
        </p:txBody>
      </p:sp>
      <p:sp>
        <p:nvSpPr>
          <p:cNvPr id="37891" name="Rectangle 2">
            <a:extLst>
              <a:ext uri="{FF2B5EF4-FFF2-40B4-BE49-F238E27FC236}">
                <a16:creationId xmlns:a16="http://schemas.microsoft.com/office/drawing/2014/main" xmlns="" id="{5E17AA6B-7421-4571-BAC5-B58BBD4882F2}"/>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xmlns="" id="{171E1772-0FA6-43D5-9E2E-71B4E0131476}"/>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976217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27</a:t>
            </a:fld>
            <a:endParaRPr lang="en-US" altLang="en-US"/>
          </a:p>
        </p:txBody>
      </p:sp>
    </p:spTree>
    <p:extLst>
      <p:ext uri="{BB962C8B-B14F-4D97-AF65-F5344CB8AC3E}">
        <p14:creationId xmlns:p14="http://schemas.microsoft.com/office/powerpoint/2010/main" val="582942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28</a:t>
            </a:fld>
            <a:endParaRPr lang="en-US" altLang="en-US"/>
          </a:p>
        </p:txBody>
      </p:sp>
      <p:sp>
        <p:nvSpPr>
          <p:cNvPr id="41987" name="Rectangle 2">
            <a:extLst>
              <a:ext uri="{FF2B5EF4-FFF2-40B4-BE49-F238E27FC236}">
                <a16:creationId xmlns:a16="http://schemas.microsoft.com/office/drawing/2014/main" xmlns=""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xmlns=""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1445608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29</a:t>
            </a:fld>
            <a:endParaRPr lang="en-US" altLang="en-US"/>
          </a:p>
        </p:txBody>
      </p:sp>
    </p:spTree>
    <p:extLst>
      <p:ext uri="{BB962C8B-B14F-4D97-AF65-F5344CB8AC3E}">
        <p14:creationId xmlns:p14="http://schemas.microsoft.com/office/powerpoint/2010/main" val="25063996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30</a:t>
            </a:fld>
            <a:endParaRPr lang="en-US" altLang="en-US"/>
          </a:p>
        </p:txBody>
      </p:sp>
    </p:spTree>
    <p:extLst>
      <p:ext uri="{BB962C8B-B14F-4D97-AF65-F5344CB8AC3E}">
        <p14:creationId xmlns:p14="http://schemas.microsoft.com/office/powerpoint/2010/main" val="18031740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31</a:t>
            </a:fld>
            <a:endParaRPr lang="en-US" altLang="en-US"/>
          </a:p>
        </p:txBody>
      </p:sp>
    </p:spTree>
    <p:extLst>
      <p:ext uri="{BB962C8B-B14F-4D97-AF65-F5344CB8AC3E}">
        <p14:creationId xmlns:p14="http://schemas.microsoft.com/office/powerpoint/2010/main" val="1798146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32</a:t>
            </a:fld>
            <a:endParaRPr lang="en-US" altLang="en-US"/>
          </a:p>
        </p:txBody>
      </p:sp>
      <p:sp>
        <p:nvSpPr>
          <p:cNvPr id="41987" name="Rectangle 2">
            <a:extLst>
              <a:ext uri="{FF2B5EF4-FFF2-40B4-BE49-F238E27FC236}">
                <a16:creationId xmlns:a16="http://schemas.microsoft.com/office/drawing/2014/main" xmlns=""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xmlns=""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83619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33</a:t>
            </a:fld>
            <a:endParaRPr lang="en-US" altLang="en-US"/>
          </a:p>
        </p:txBody>
      </p:sp>
    </p:spTree>
    <p:extLst>
      <p:ext uri="{BB962C8B-B14F-4D97-AF65-F5344CB8AC3E}">
        <p14:creationId xmlns:p14="http://schemas.microsoft.com/office/powerpoint/2010/main" val="3539300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Adding the visual bat and glove for use later to help visual learners. Note the “regular” player bat and glove are different from the DP/FLEX on the next slide.</a:t>
            </a:r>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3</a:t>
            </a:fld>
            <a:endParaRPr lang="en-US"/>
          </a:p>
        </p:txBody>
      </p:sp>
    </p:spTree>
    <p:extLst>
      <p:ext uri="{BB962C8B-B14F-4D97-AF65-F5344CB8AC3E}">
        <p14:creationId xmlns:p14="http://schemas.microsoft.com/office/powerpoint/2010/main" val="556742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34</a:t>
            </a:fld>
            <a:endParaRPr lang="en-US" altLang="en-US"/>
          </a:p>
        </p:txBody>
      </p:sp>
    </p:spTree>
    <p:extLst>
      <p:ext uri="{BB962C8B-B14F-4D97-AF65-F5344CB8AC3E}">
        <p14:creationId xmlns:p14="http://schemas.microsoft.com/office/powerpoint/2010/main" val="40147607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35</a:t>
            </a:fld>
            <a:endParaRPr lang="en-US" altLang="en-US"/>
          </a:p>
        </p:txBody>
      </p:sp>
      <p:sp>
        <p:nvSpPr>
          <p:cNvPr id="41987" name="Rectangle 2">
            <a:extLst>
              <a:ext uri="{FF2B5EF4-FFF2-40B4-BE49-F238E27FC236}">
                <a16:creationId xmlns:a16="http://schemas.microsoft.com/office/drawing/2014/main" xmlns=""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xmlns=""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13390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36</a:t>
            </a:fld>
            <a:endParaRPr lang="en-US" altLang="en-US"/>
          </a:p>
        </p:txBody>
      </p:sp>
    </p:spTree>
    <p:extLst>
      <p:ext uri="{BB962C8B-B14F-4D97-AF65-F5344CB8AC3E}">
        <p14:creationId xmlns:p14="http://schemas.microsoft.com/office/powerpoint/2010/main" val="35801300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37</a:t>
            </a:fld>
            <a:endParaRPr lang="en-US" altLang="en-US"/>
          </a:p>
        </p:txBody>
      </p:sp>
    </p:spTree>
    <p:extLst>
      <p:ext uri="{BB962C8B-B14F-4D97-AF65-F5344CB8AC3E}">
        <p14:creationId xmlns:p14="http://schemas.microsoft.com/office/powerpoint/2010/main" val="3752221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38</a:t>
            </a:fld>
            <a:endParaRPr lang="en-US" altLang="en-US"/>
          </a:p>
        </p:txBody>
      </p:sp>
      <p:sp>
        <p:nvSpPr>
          <p:cNvPr id="41987" name="Rectangle 2">
            <a:extLst>
              <a:ext uri="{FF2B5EF4-FFF2-40B4-BE49-F238E27FC236}">
                <a16:creationId xmlns:a16="http://schemas.microsoft.com/office/drawing/2014/main" xmlns=""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xmlns=""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753272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39</a:t>
            </a:fld>
            <a:endParaRPr lang="en-US" altLang="en-US"/>
          </a:p>
        </p:txBody>
      </p:sp>
    </p:spTree>
    <p:extLst>
      <p:ext uri="{BB962C8B-B14F-4D97-AF65-F5344CB8AC3E}">
        <p14:creationId xmlns:p14="http://schemas.microsoft.com/office/powerpoint/2010/main" val="37178172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40</a:t>
            </a:fld>
            <a:endParaRPr lang="en-US" altLang="en-US"/>
          </a:p>
        </p:txBody>
      </p:sp>
    </p:spTree>
    <p:extLst>
      <p:ext uri="{BB962C8B-B14F-4D97-AF65-F5344CB8AC3E}">
        <p14:creationId xmlns:p14="http://schemas.microsoft.com/office/powerpoint/2010/main" val="39249326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xmlns="" id="{EF03793D-E7BF-4BCC-A9B0-394AE0E931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6D3561-6471-4FC5-A881-5E1B44F4814C}" type="slidenum">
              <a:rPr lang="en-US" altLang="en-US" smtClean="0"/>
              <a:pPr>
                <a:spcBef>
                  <a:spcPct val="0"/>
                </a:spcBef>
              </a:pPr>
              <a:t>41</a:t>
            </a:fld>
            <a:endParaRPr lang="en-US" altLang="en-US"/>
          </a:p>
        </p:txBody>
      </p:sp>
      <p:sp>
        <p:nvSpPr>
          <p:cNvPr id="41987" name="Rectangle 2">
            <a:extLst>
              <a:ext uri="{FF2B5EF4-FFF2-40B4-BE49-F238E27FC236}">
                <a16:creationId xmlns:a16="http://schemas.microsoft.com/office/drawing/2014/main" xmlns="" id="{42E2FAD4-571B-4803-94B9-C5F4566E0943}"/>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xmlns="" id="{1A3CF2D5-3187-4B34-BA8A-68548CA5C5C2}"/>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This slide contains several “layers” of the lineup card that can only be seen when the slide show is being viewed.</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50780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42</a:t>
            </a:fld>
            <a:endParaRPr lang="en-US" altLang="en-US"/>
          </a:p>
        </p:txBody>
      </p:sp>
    </p:spTree>
    <p:extLst>
      <p:ext uri="{BB962C8B-B14F-4D97-AF65-F5344CB8AC3E}">
        <p14:creationId xmlns:p14="http://schemas.microsoft.com/office/powerpoint/2010/main" val="3489094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visual representation to help visual learners understand how DP/FLEX share a single players responsibilities.</a:t>
            </a:r>
          </a:p>
        </p:txBody>
      </p:sp>
      <p:sp>
        <p:nvSpPr>
          <p:cNvPr id="4" name="Slide Number Placeholder 3"/>
          <p:cNvSpPr>
            <a:spLocks noGrp="1"/>
          </p:cNvSpPr>
          <p:nvPr>
            <p:ph type="sldNum" sz="quarter" idx="5"/>
          </p:nvPr>
        </p:nvSpPr>
        <p:spPr/>
        <p:txBody>
          <a:bodyPr/>
          <a:lstStyle/>
          <a:p>
            <a:pPr>
              <a:defRPr/>
            </a:pPr>
            <a:fld id="{6666CE19-52FC-412B-A3FC-C4B1E62DF806}" type="slidenum">
              <a:rPr lang="en-US" smtClean="0"/>
              <a:pPr>
                <a:defRPr/>
              </a:pPr>
              <a:t>4</a:t>
            </a:fld>
            <a:endParaRPr lang="en-US"/>
          </a:p>
        </p:txBody>
      </p:sp>
    </p:spTree>
    <p:extLst>
      <p:ext uri="{BB962C8B-B14F-4D97-AF65-F5344CB8AC3E}">
        <p14:creationId xmlns:p14="http://schemas.microsoft.com/office/powerpoint/2010/main" val="1640382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7</a:t>
            </a:fld>
            <a:endParaRPr lang="en-US" altLang="en-US"/>
          </a:p>
        </p:txBody>
      </p:sp>
    </p:spTree>
    <p:extLst>
      <p:ext uri="{BB962C8B-B14F-4D97-AF65-F5344CB8AC3E}">
        <p14:creationId xmlns:p14="http://schemas.microsoft.com/office/powerpoint/2010/main" val="2642697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Highlighting the position (DP or FLEX) are always available for an eligible sub to enter, even if the starting player has used their reentry and left the game again, that player is done for the game but the position is still available for a sub to enter.</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8</a:t>
            </a:fld>
            <a:endParaRPr lang="en-US" altLang="en-US"/>
          </a:p>
        </p:txBody>
      </p:sp>
    </p:spTree>
    <p:extLst>
      <p:ext uri="{BB962C8B-B14F-4D97-AF65-F5344CB8AC3E}">
        <p14:creationId xmlns:p14="http://schemas.microsoft.com/office/powerpoint/2010/main" val="2034294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9</a:t>
            </a:fld>
            <a:endParaRPr lang="en-US" altLang="en-US"/>
          </a:p>
        </p:txBody>
      </p:sp>
    </p:spTree>
    <p:extLst>
      <p:ext uri="{BB962C8B-B14F-4D97-AF65-F5344CB8AC3E}">
        <p14:creationId xmlns:p14="http://schemas.microsoft.com/office/powerpoint/2010/main" val="33631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xmlns="" id="{3221FE52-EF80-41BD-B543-C8F67D5308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5B80A9-708D-4C09-98CE-FFD3D402A17F}" type="slidenum">
              <a:rPr lang="en-US" altLang="en-US" smtClean="0"/>
              <a:pPr>
                <a:spcBef>
                  <a:spcPct val="0"/>
                </a:spcBef>
              </a:pPr>
              <a:t>10</a:t>
            </a:fld>
            <a:endParaRPr lang="en-US" altLang="en-US"/>
          </a:p>
        </p:txBody>
      </p:sp>
      <p:sp>
        <p:nvSpPr>
          <p:cNvPr id="12291" name="Rectangle 2">
            <a:extLst>
              <a:ext uri="{FF2B5EF4-FFF2-40B4-BE49-F238E27FC236}">
                <a16:creationId xmlns:a16="http://schemas.microsoft.com/office/drawing/2014/main" xmlns="" id="{FEDE5422-2A49-4E5D-857A-917F0A565E57}"/>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xmlns="" id="{A156C6E4-66A4-421F-A13E-ADBD11B12DB8}"/>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This slide contains several “layers” of the lineup card that can only be seen when the slide show is being viewed.</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15703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xmlns="" id="{B1B72B27-7D4D-4466-AAB0-1A00386271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xmlns="" id="{B31F667B-33F4-4779-A9B9-E2741F66CA41}"/>
              </a:ext>
            </a:extLst>
          </p:cNvPr>
          <p:cNvSpPr>
            <a:spLocks noGrp="1"/>
          </p:cNvSpPr>
          <p:nvPr>
            <p:ph type="body" idx="1"/>
          </p:nvPr>
        </p:nvSpPr>
        <p:spPr/>
        <p:txBody>
          <a:bodyPr/>
          <a:lstStyle/>
          <a:p>
            <a:pPr>
              <a:defRPr/>
            </a:pPr>
            <a:r>
              <a:rPr lang="en-US" b="1" dirty="0"/>
              <a:t> </a:t>
            </a:r>
            <a:endParaRPr lang="en-US" dirty="0"/>
          </a:p>
        </p:txBody>
      </p:sp>
      <p:sp>
        <p:nvSpPr>
          <p:cNvPr id="33796" name="Slide Number Placeholder 3">
            <a:extLst>
              <a:ext uri="{FF2B5EF4-FFF2-40B4-BE49-F238E27FC236}">
                <a16:creationId xmlns:a16="http://schemas.microsoft.com/office/drawing/2014/main" xmlns="" id="{C69A5919-F2C8-4726-A9FF-D9E67F41F5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990BFD-B979-48E1-B9BD-9FF2F96ECF99}" type="slidenum">
              <a:rPr lang="en-US" altLang="en-US" smtClean="0"/>
              <a:pPr/>
              <a:t>11</a:t>
            </a:fld>
            <a:endParaRPr lang="en-US" altLang="en-US"/>
          </a:p>
        </p:txBody>
      </p:sp>
    </p:spTree>
    <p:extLst>
      <p:ext uri="{BB962C8B-B14F-4D97-AF65-F5344CB8AC3E}">
        <p14:creationId xmlns:p14="http://schemas.microsoft.com/office/powerpoint/2010/main" val="3125296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A picture containing person, outdoor, sport, player&#10;&#10;Description automatically generated">
            <a:extLst>
              <a:ext uri="{FF2B5EF4-FFF2-40B4-BE49-F238E27FC236}">
                <a16:creationId xmlns:a16="http://schemas.microsoft.com/office/drawing/2014/main" xmlns="" id="{B6377AA4-4C50-4494-9F4F-DB98B0D6BB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5860"/>
            <a:ext cx="12192000" cy="4408510"/>
          </a:xfrm>
          <a:prstGeom prst="rect">
            <a:avLst/>
          </a:prstGeom>
        </p:spPr>
      </p:pic>
      <p:sp>
        <p:nvSpPr>
          <p:cNvPr id="5" name="Rectangle 4">
            <a:extLst>
              <a:ext uri="{FF2B5EF4-FFF2-40B4-BE49-F238E27FC236}">
                <a16:creationId xmlns:a16="http://schemas.microsoft.com/office/drawing/2014/main" xmlns="" id="{ED626804-AA01-4FAD-9DBF-862D8D06B530}"/>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8D4A1101-CBFA-42B8-AF37-78C782D74FB4}"/>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xmlns="" id="{F65492F5-F652-4AFF-99F3-B39DF0201FE9}"/>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8" name="TextBox 22">
            <a:extLst>
              <a:ext uri="{FF2B5EF4-FFF2-40B4-BE49-F238E27FC236}">
                <a16:creationId xmlns:a16="http://schemas.microsoft.com/office/drawing/2014/main" xmlns="" id="{A9D18706-4BDE-4282-9907-004B987D0889}"/>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769A6EE4-7B2A-4A1F-9D78-2ABD8DC0C3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64874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5" descr="A picture containing person, player, sport, game&#10;&#10;Description automatically generated">
            <a:extLst>
              <a:ext uri="{FF2B5EF4-FFF2-40B4-BE49-F238E27FC236}">
                <a16:creationId xmlns:a16="http://schemas.microsoft.com/office/drawing/2014/main" xmlns="" id="{21588811-D0C4-4D35-B670-3D27F1EE6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700"/>
            <a:ext cx="12192000" cy="440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xmlns="" id="{9AB99DF4-E1D4-41F3-A88A-65F6601E944D}"/>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F6993B28-964B-4BD1-A7ED-B598DA92A55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xmlns="" id="{5F8FCFEA-AFC4-43C6-927D-B033C1078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32401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E6B8709B-AC65-4451-8995-7BF369856C47}"/>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 descr="Slide18.png">
            <a:extLst>
              <a:ext uri="{FF2B5EF4-FFF2-40B4-BE49-F238E27FC236}">
                <a16:creationId xmlns:a16="http://schemas.microsoft.com/office/drawing/2014/main" xmlns="" id="{82C2F04B-E480-4EA4-ADA6-907F3117507C}"/>
              </a:ext>
            </a:extLst>
          </p:cNvPr>
          <p:cNvPicPr>
            <a:picLocks noChangeAspect="1"/>
          </p:cNvPicPr>
          <p:nvPr/>
        </p:nvPicPr>
        <p:blipFill>
          <a:blip r:embed="rId2">
            <a:extLst>
              <a:ext uri="{28A0092B-C50C-407E-A947-70E740481C1C}">
                <a14:useLocalDpi xmlns:a14="http://schemas.microsoft.com/office/drawing/2010/main" val="0"/>
              </a:ext>
            </a:extLst>
          </a:blip>
          <a:srcRect t="6187" b="51430"/>
          <a:stretch>
            <a:fillRect/>
          </a:stretch>
        </p:blipFill>
        <p:spPr bwMode="auto">
          <a:xfrm>
            <a:off x="0" y="-7938"/>
            <a:ext cx="12192000"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8555421-2120-413E-AD09-2B94AD52DE6C}"/>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NFHS Network_FC_RGB_Transparent@300.png">
            <a:extLst>
              <a:ext uri="{FF2B5EF4-FFF2-40B4-BE49-F238E27FC236}">
                <a16:creationId xmlns:a16="http://schemas.microsoft.com/office/drawing/2014/main" xmlns="" id="{8F4B864E-AE31-48A1-87B4-A5EA90F2FC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7613" y="4603750"/>
            <a:ext cx="2008187" cy="200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1843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79795E43-B0A7-4063-B5B0-555BF2B6C2A4}"/>
              </a:ext>
            </a:extLst>
          </p:cNvPr>
          <p:cNvSpPr>
            <a:spLocks noGrp="1"/>
          </p:cNvSpPr>
          <p:nvPr>
            <p:ph type="dt" sz="half" idx="10"/>
          </p:nvPr>
        </p:nvSpPr>
        <p:spPr/>
        <p:txBody>
          <a:bodyPr/>
          <a:lstStyle>
            <a:lvl1pPr>
              <a:defRPr/>
            </a:lvl1pPr>
          </a:lstStyle>
          <a:p>
            <a:pPr>
              <a:defRPr/>
            </a:pPr>
            <a:fld id="{E6E9CBB4-DF59-4F9D-BE01-11301AD6E507}" type="datetimeFigureOut">
              <a:rPr lang="en-US"/>
              <a:pPr>
                <a:defRPr/>
              </a:pPr>
              <a:t>2/22/2021</a:t>
            </a:fld>
            <a:endParaRPr lang="en-US"/>
          </a:p>
        </p:txBody>
      </p:sp>
      <p:sp>
        <p:nvSpPr>
          <p:cNvPr id="6" name="Footer Placeholder 5">
            <a:extLst>
              <a:ext uri="{FF2B5EF4-FFF2-40B4-BE49-F238E27FC236}">
                <a16:creationId xmlns:a16="http://schemas.microsoft.com/office/drawing/2014/main" xmlns="" id="{BCFE0333-4ED0-4F2B-9C1E-30F9F91384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xmlns="" id="{C834C041-771D-4A03-B83B-7C31EBCC315D}"/>
              </a:ext>
            </a:extLst>
          </p:cNvPr>
          <p:cNvSpPr>
            <a:spLocks noGrp="1"/>
          </p:cNvSpPr>
          <p:nvPr>
            <p:ph type="sldNum" sz="quarter" idx="12"/>
          </p:nvPr>
        </p:nvSpPr>
        <p:spPr/>
        <p:txBody>
          <a:bodyPr/>
          <a:lstStyle>
            <a:lvl1pPr>
              <a:defRPr/>
            </a:lvl1pPr>
          </a:lstStyle>
          <a:p>
            <a:pPr>
              <a:defRPr/>
            </a:pPr>
            <a:fld id="{F5674325-6A06-438C-8E62-196336EDDB9C}" type="slidenum">
              <a:rPr lang="en-US"/>
              <a:pPr>
                <a:defRPr/>
              </a:pPr>
              <a:t>‹#›</a:t>
            </a:fld>
            <a:endParaRPr lang="en-US"/>
          </a:p>
        </p:txBody>
      </p:sp>
    </p:spTree>
    <p:extLst>
      <p:ext uri="{BB962C8B-B14F-4D97-AF65-F5344CB8AC3E}">
        <p14:creationId xmlns:p14="http://schemas.microsoft.com/office/powerpoint/2010/main" val="2865596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399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3310E8-EE16-4955-B319-C401264A5599}"/>
              </a:ext>
            </a:extLst>
          </p:cNvPr>
          <p:cNvSpPr>
            <a:spLocks noGrp="1"/>
          </p:cNvSpPr>
          <p:nvPr>
            <p:ph type="dt" sz="half" idx="10"/>
          </p:nvPr>
        </p:nvSpPr>
        <p:spPr/>
        <p:txBody>
          <a:bodyPr/>
          <a:lstStyle>
            <a:lvl1pPr>
              <a:defRPr/>
            </a:lvl1pPr>
          </a:lstStyle>
          <a:p>
            <a:pPr>
              <a:defRPr/>
            </a:pPr>
            <a:fld id="{0141C4BE-9ED4-42BE-8AC2-5AF72809EA7D}"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FE4EE168-0BCD-48FB-AC40-EF97878BD8D0}"/>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E800CE45-8D21-4588-9786-D90D27549D6F}"/>
              </a:ext>
            </a:extLst>
          </p:cNvPr>
          <p:cNvSpPr>
            <a:spLocks noGrp="1"/>
          </p:cNvSpPr>
          <p:nvPr>
            <p:ph type="sldNum" sz="quarter" idx="12"/>
          </p:nvPr>
        </p:nvSpPr>
        <p:spPr/>
        <p:txBody>
          <a:bodyPr/>
          <a:lstStyle>
            <a:lvl1pPr>
              <a:defRPr/>
            </a:lvl1pPr>
          </a:lstStyle>
          <a:p>
            <a:pPr>
              <a:defRPr/>
            </a:pPr>
            <a:fld id="{945D6702-93BC-40CE-A52B-5C08AD341A59}" type="slidenum">
              <a:rPr lang="en-US"/>
              <a:pPr>
                <a:defRPr/>
              </a:pPr>
              <a:t>‹#›</a:t>
            </a:fld>
            <a:endParaRPr lang="en-US" dirty="0"/>
          </a:p>
        </p:txBody>
      </p:sp>
    </p:spTree>
    <p:extLst>
      <p:ext uri="{BB962C8B-B14F-4D97-AF65-F5344CB8AC3E}">
        <p14:creationId xmlns:p14="http://schemas.microsoft.com/office/powerpoint/2010/main" val="319636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11" name="Picture 10" descr="A picture containing person, outdoor, sport, player&#10;&#10;Description automatically generated">
            <a:extLst>
              <a:ext uri="{FF2B5EF4-FFF2-40B4-BE49-F238E27FC236}">
                <a16:creationId xmlns:a16="http://schemas.microsoft.com/office/drawing/2014/main" xmlns="" id="{51FEB967-1B3B-43DE-A334-7D29B8F3B8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915"/>
            <a:ext cx="12192000" cy="4408510"/>
          </a:xfrm>
          <a:prstGeom prst="rect">
            <a:avLst/>
          </a:prstGeom>
        </p:spPr>
      </p:pic>
      <p:sp>
        <p:nvSpPr>
          <p:cNvPr id="4" name="Rectangle 3">
            <a:extLst>
              <a:ext uri="{FF2B5EF4-FFF2-40B4-BE49-F238E27FC236}">
                <a16:creationId xmlns:a16="http://schemas.microsoft.com/office/drawing/2014/main" xmlns="" id="{5777D9E9-DD30-40CF-B73C-3776F1E55E5B}"/>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5" name="Rectangle 4">
            <a:extLst>
              <a:ext uri="{FF2B5EF4-FFF2-40B4-BE49-F238E27FC236}">
                <a16:creationId xmlns:a16="http://schemas.microsoft.com/office/drawing/2014/main" xmlns="" id="{674685B0-DD03-4184-AED9-FC1EC73FCC23}"/>
              </a:ext>
            </a:extLst>
          </p:cNvPr>
          <p:cNvSpPr/>
          <p:nvPr/>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xmlns="" id="{FDA3322D-8868-48DB-8A24-01B729D2C467}"/>
              </a:ext>
            </a:extLst>
          </p:cNvPr>
          <p:cNvSpPr/>
          <p:nvPr/>
        </p:nvSpPr>
        <p:spPr>
          <a:xfrm rot="10800000">
            <a:off x="2233613" y="4416425"/>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7" name="TextBox 21">
            <a:extLst>
              <a:ext uri="{FF2B5EF4-FFF2-40B4-BE49-F238E27FC236}">
                <a16:creationId xmlns:a16="http://schemas.microsoft.com/office/drawing/2014/main" xmlns="" id="{92ED0333-31E7-4224-820A-AE76A06140C8}"/>
              </a:ext>
            </a:extLst>
          </p:cNvPr>
          <p:cNvSpPr txBox="1">
            <a:spLocks noChangeArrowheads="1"/>
          </p:cNvSpPr>
          <p:nvPr/>
        </p:nvSpPr>
        <p:spPr bwMode="auto">
          <a:xfrm>
            <a:off x="8205788" y="4456113"/>
            <a:ext cx="37893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a:solidFill>
                  <a:schemeClr val="bg1"/>
                </a:solidFill>
                <a:latin typeface="Calibri" panose="020F0502020204030204" pitchFamily="34" charset="0"/>
              </a:rPr>
              <a:t>Take Part. Get Set For Life.®</a:t>
            </a:r>
          </a:p>
        </p:txBody>
      </p:sp>
      <p:sp>
        <p:nvSpPr>
          <p:cNvPr id="8" name="TextBox 22">
            <a:extLst>
              <a:ext uri="{FF2B5EF4-FFF2-40B4-BE49-F238E27FC236}">
                <a16:creationId xmlns:a16="http://schemas.microsoft.com/office/drawing/2014/main" xmlns="" id="{9681A93F-7594-43BF-A07F-5C28356179C8}"/>
              </a:ext>
            </a:extLst>
          </p:cNvPr>
          <p:cNvSpPr txBox="1">
            <a:spLocks noChangeArrowheads="1"/>
          </p:cNvSpPr>
          <p:nvPr/>
        </p:nvSpPr>
        <p:spPr bwMode="auto">
          <a:xfrm>
            <a:off x="428625" y="4646613"/>
            <a:ext cx="183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100">
                <a:solidFill>
                  <a:srgbClr val="00205B"/>
                </a:solidFill>
                <a:latin typeface="Calibri" panose="020F0502020204030204" pitchFamily="34" charset="0"/>
              </a:rPr>
              <a:t>National Federation of State </a:t>
            </a:r>
          </a:p>
          <a:p>
            <a:pPr algn="ctr" eaLnBrk="1" hangingPunct="1"/>
            <a:r>
              <a:rPr lang="en-US" altLang="en-US" sz="1100">
                <a:solidFill>
                  <a:srgbClr val="00205B"/>
                </a:solidFill>
                <a:latin typeface="Calibri" panose="020F0502020204030204" pitchFamily="34" charset="0"/>
              </a:rPr>
              <a:t>High School Associations</a:t>
            </a:r>
          </a:p>
        </p:txBody>
      </p:sp>
      <p:pic>
        <p:nvPicPr>
          <p:cNvPr id="9" name="Picture 23">
            <a:extLst>
              <a:ext uri="{FF2B5EF4-FFF2-40B4-BE49-F238E27FC236}">
                <a16:creationId xmlns:a16="http://schemas.microsoft.com/office/drawing/2014/main" xmlns="" id="{B322712E-14D9-46D4-904A-6142ECD2F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5183188"/>
            <a:ext cx="123507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315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A0308C-9CB4-4E6C-A9E3-6D18FA371FCB}"/>
              </a:ext>
            </a:extLst>
          </p:cNvPr>
          <p:cNvSpPr>
            <a:spLocks noGrp="1"/>
          </p:cNvSpPr>
          <p:nvPr>
            <p:ph type="dt" sz="half" idx="10"/>
          </p:nvPr>
        </p:nvSpPr>
        <p:spPr/>
        <p:txBody>
          <a:bodyPr/>
          <a:lstStyle>
            <a:lvl1pPr>
              <a:defRPr/>
            </a:lvl1pPr>
          </a:lstStyle>
          <a:p>
            <a:pPr>
              <a:defRPr/>
            </a:pPr>
            <a:fld id="{53F7ECE1-CB98-4014-ABE8-4890B9756050}"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C48D0310-4FEF-46D4-B03F-10825C50E381}"/>
              </a:ext>
            </a:extLst>
          </p:cNvPr>
          <p:cNvSpPr>
            <a:spLocks noGrp="1"/>
          </p:cNvSpPr>
          <p:nvPr>
            <p:ph type="ftr" sz="quarter" idx="11"/>
          </p:nvPr>
        </p:nvSpPr>
        <p:spPr/>
        <p:txBody>
          <a:bodyPr/>
          <a:lstStyle>
            <a:lvl1pPr>
              <a:defRPr/>
            </a:lvl1pPr>
          </a:lstStyle>
          <a:p>
            <a:pPr>
              <a:defRPr/>
            </a:pPr>
            <a:r>
              <a:rPr lang="en-US"/>
              <a:t>www.nfhs.org</a:t>
            </a:r>
          </a:p>
        </p:txBody>
      </p:sp>
      <p:sp>
        <p:nvSpPr>
          <p:cNvPr id="6" name="Slide Number Placeholder 5">
            <a:extLst>
              <a:ext uri="{FF2B5EF4-FFF2-40B4-BE49-F238E27FC236}">
                <a16:creationId xmlns:a16="http://schemas.microsoft.com/office/drawing/2014/main" xmlns="" id="{22C77477-85F9-4051-8C82-258D2454B8BB}"/>
              </a:ext>
            </a:extLst>
          </p:cNvPr>
          <p:cNvSpPr>
            <a:spLocks noGrp="1"/>
          </p:cNvSpPr>
          <p:nvPr>
            <p:ph type="sldNum" sz="quarter" idx="12"/>
          </p:nvPr>
        </p:nvSpPr>
        <p:spPr/>
        <p:txBody>
          <a:bodyPr/>
          <a:lstStyle>
            <a:lvl1pPr>
              <a:defRPr/>
            </a:lvl1pPr>
          </a:lstStyle>
          <a:p>
            <a:pPr>
              <a:defRPr/>
            </a:pPr>
            <a:fld id="{9F268DF8-192B-4E49-AB2D-95B9ABDA877D}" type="slidenum">
              <a:rPr lang="en-US"/>
              <a:pPr>
                <a:defRPr/>
              </a:pPr>
              <a:t>‹#›</a:t>
            </a:fld>
            <a:endParaRPr lang="en-US" dirty="0"/>
          </a:p>
        </p:txBody>
      </p:sp>
    </p:spTree>
    <p:extLst>
      <p:ext uri="{BB962C8B-B14F-4D97-AF65-F5344CB8AC3E}">
        <p14:creationId xmlns:p14="http://schemas.microsoft.com/office/powerpoint/2010/main" val="215024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50CC1B8B-606D-4597-9B37-0285C8DF7A44}"/>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9376C3E3-384C-4010-B601-709D75578266}"/>
              </a:ext>
            </a:extLst>
          </p:cNvPr>
          <p:cNvSpPr>
            <a:spLocks noGrp="1"/>
          </p:cNvSpPr>
          <p:nvPr>
            <p:ph type="dt" sz="half" idx="10"/>
          </p:nvPr>
        </p:nvSpPr>
        <p:spPr/>
        <p:txBody>
          <a:bodyPr/>
          <a:lstStyle>
            <a:lvl1pPr>
              <a:defRPr/>
            </a:lvl1pPr>
          </a:lstStyle>
          <a:p>
            <a:pPr>
              <a:defRPr/>
            </a:pPr>
            <a:fld id="{2042B0F2-034B-4903-99F4-83E3B3547BEC}"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4FF1A17A-FFE2-4335-9D02-12B080F1D00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619227EB-2D2F-42B9-971C-1E0496AEED16}"/>
              </a:ext>
            </a:extLst>
          </p:cNvPr>
          <p:cNvSpPr>
            <a:spLocks noGrp="1"/>
          </p:cNvSpPr>
          <p:nvPr>
            <p:ph type="sldNum" sz="quarter" idx="12"/>
          </p:nvPr>
        </p:nvSpPr>
        <p:spPr/>
        <p:txBody>
          <a:bodyPr/>
          <a:lstStyle>
            <a:lvl1pPr>
              <a:defRPr/>
            </a:lvl1pPr>
          </a:lstStyle>
          <a:p>
            <a:pPr>
              <a:defRPr/>
            </a:pPr>
            <a:fld id="{DDA55FE0-9358-437D-94E9-F3B1257ECA0B}" type="slidenum">
              <a:rPr lang="en-US"/>
              <a:pPr>
                <a:defRPr/>
              </a:pPr>
              <a:t>‹#›</a:t>
            </a:fld>
            <a:endParaRPr lang="en-US" dirty="0"/>
          </a:p>
        </p:txBody>
      </p:sp>
    </p:spTree>
    <p:extLst>
      <p:ext uri="{BB962C8B-B14F-4D97-AF65-F5344CB8AC3E}">
        <p14:creationId xmlns:p14="http://schemas.microsoft.com/office/powerpoint/2010/main" val="29070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D2B3ECDD-54D2-4613-A71A-6187945B03B2}"/>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CD8EA79-7A39-4504-ACFA-79160D08B5A5}"/>
              </a:ext>
            </a:extLst>
          </p:cNvPr>
          <p:cNvSpPr>
            <a:spLocks noGrp="1"/>
          </p:cNvSpPr>
          <p:nvPr>
            <p:ph type="dt" sz="half" idx="10"/>
          </p:nvPr>
        </p:nvSpPr>
        <p:spPr/>
        <p:txBody>
          <a:bodyPr/>
          <a:lstStyle>
            <a:lvl1pPr>
              <a:defRPr/>
            </a:lvl1pPr>
          </a:lstStyle>
          <a:p>
            <a:pPr>
              <a:defRPr/>
            </a:pPr>
            <a:fld id="{18DA001A-6DB3-4E12-9CCA-6767893F1DBB}"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EB8D358D-185E-40DE-9198-3BEA45765A51}"/>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7AEE84D1-6D46-449C-B847-06D75A2453D1}"/>
              </a:ext>
            </a:extLst>
          </p:cNvPr>
          <p:cNvSpPr>
            <a:spLocks noGrp="1"/>
          </p:cNvSpPr>
          <p:nvPr>
            <p:ph type="sldNum" sz="quarter" idx="12"/>
          </p:nvPr>
        </p:nvSpPr>
        <p:spPr/>
        <p:txBody>
          <a:bodyPr/>
          <a:lstStyle>
            <a:lvl1pPr>
              <a:defRPr/>
            </a:lvl1pPr>
          </a:lstStyle>
          <a:p>
            <a:pPr>
              <a:defRPr/>
            </a:pPr>
            <a:fld id="{03F01C01-ED78-4020-9617-86F981BE3A88}" type="slidenum">
              <a:rPr lang="en-US"/>
              <a:pPr>
                <a:defRPr/>
              </a:pPr>
              <a:t>‹#›</a:t>
            </a:fld>
            <a:endParaRPr lang="en-US" dirty="0"/>
          </a:p>
        </p:txBody>
      </p:sp>
    </p:spTree>
    <p:extLst>
      <p:ext uri="{BB962C8B-B14F-4D97-AF65-F5344CB8AC3E}">
        <p14:creationId xmlns:p14="http://schemas.microsoft.com/office/powerpoint/2010/main" val="545833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68D9CC84-BEEC-46F6-880D-296799A7E05A}"/>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6BE3D311-2D5F-4952-A30E-57BFE58BFA04}"/>
              </a:ext>
            </a:extLst>
          </p:cNvPr>
          <p:cNvSpPr>
            <a:spLocks noGrp="1"/>
          </p:cNvSpPr>
          <p:nvPr>
            <p:ph type="dt" sz="half" idx="10"/>
          </p:nvPr>
        </p:nvSpPr>
        <p:spPr/>
        <p:txBody>
          <a:bodyPr/>
          <a:lstStyle>
            <a:lvl1pPr>
              <a:defRPr/>
            </a:lvl1pPr>
          </a:lstStyle>
          <a:p>
            <a:pPr>
              <a:defRPr/>
            </a:pPr>
            <a:fld id="{FA5ECE73-BA50-4891-B98B-A3C42A362EEF}"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E621CFD6-BEFC-4B5A-8D04-89BEA1D73B66}"/>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88BC9BEA-B6E6-4EA2-8D9C-875CB1E1E5EE}"/>
              </a:ext>
            </a:extLst>
          </p:cNvPr>
          <p:cNvSpPr>
            <a:spLocks noGrp="1"/>
          </p:cNvSpPr>
          <p:nvPr>
            <p:ph type="sldNum" sz="quarter" idx="12"/>
          </p:nvPr>
        </p:nvSpPr>
        <p:spPr/>
        <p:txBody>
          <a:bodyPr/>
          <a:lstStyle>
            <a:lvl1pPr>
              <a:defRPr/>
            </a:lvl1pPr>
          </a:lstStyle>
          <a:p>
            <a:pPr>
              <a:defRPr/>
            </a:pPr>
            <a:fld id="{A4189810-3F9B-42C6-9B1F-32595F550BBD}" type="slidenum">
              <a:rPr lang="en-US"/>
              <a:pPr>
                <a:defRPr/>
              </a:pPr>
              <a:t>‹#›</a:t>
            </a:fld>
            <a:endParaRPr lang="en-US" dirty="0"/>
          </a:p>
        </p:txBody>
      </p:sp>
    </p:spTree>
    <p:extLst>
      <p:ext uri="{BB962C8B-B14F-4D97-AF65-F5344CB8AC3E}">
        <p14:creationId xmlns:p14="http://schemas.microsoft.com/office/powerpoint/2010/main" val="898763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4F8FB3C9-67BB-481A-9B63-F5C1470EBF86}"/>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DB312A7C-995D-44ED-A488-052CAE9145B2}"/>
              </a:ext>
            </a:extLst>
          </p:cNvPr>
          <p:cNvSpPr>
            <a:spLocks noGrp="1"/>
          </p:cNvSpPr>
          <p:nvPr>
            <p:ph type="dt" sz="half" idx="10"/>
          </p:nvPr>
        </p:nvSpPr>
        <p:spPr/>
        <p:txBody>
          <a:bodyPr/>
          <a:lstStyle>
            <a:lvl1pPr>
              <a:defRPr/>
            </a:lvl1pPr>
          </a:lstStyle>
          <a:p>
            <a:pPr>
              <a:defRPr/>
            </a:pPr>
            <a:fld id="{E4881DE9-92A4-4BDD-9F7E-95B57D2FE80D}"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BF69D448-D1B7-4764-8027-76597F7B0684}"/>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DB78DF08-4035-4A8B-831A-4E438C137600}"/>
              </a:ext>
            </a:extLst>
          </p:cNvPr>
          <p:cNvSpPr>
            <a:spLocks noGrp="1"/>
          </p:cNvSpPr>
          <p:nvPr>
            <p:ph type="sldNum" sz="quarter" idx="12"/>
          </p:nvPr>
        </p:nvSpPr>
        <p:spPr/>
        <p:txBody>
          <a:bodyPr/>
          <a:lstStyle>
            <a:lvl1pPr>
              <a:defRPr/>
            </a:lvl1pPr>
          </a:lstStyle>
          <a:p>
            <a:pPr>
              <a:defRPr/>
            </a:pPr>
            <a:fld id="{BC065E91-1239-425B-8EF5-15B5A165EA90}" type="slidenum">
              <a:rPr lang="en-US"/>
              <a:pPr>
                <a:defRPr/>
              </a:pPr>
              <a:t>‹#›</a:t>
            </a:fld>
            <a:endParaRPr lang="en-US" dirty="0"/>
          </a:p>
        </p:txBody>
      </p:sp>
    </p:spTree>
    <p:extLst>
      <p:ext uri="{BB962C8B-B14F-4D97-AF65-F5344CB8AC3E}">
        <p14:creationId xmlns:p14="http://schemas.microsoft.com/office/powerpoint/2010/main" val="2974638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xmlns="" id="{30AC8842-8CB8-4985-B07F-C7E8FEC77EEC}"/>
              </a:ext>
            </a:extLst>
          </p:cNvPr>
          <p:cNvSpPr txBox="1">
            <a:spLocks noChangeArrowheads="1"/>
          </p:cNvSpPr>
          <p:nvPr/>
        </p:nvSpPr>
        <p:spPr bwMode="auto">
          <a:xfrm>
            <a:off x="881063" y="49213"/>
            <a:ext cx="4021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a:solidFill>
                  <a:schemeClr val="bg1"/>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A1E2F7B5-7B9C-46E9-AF64-31D7A7049F02}"/>
              </a:ext>
            </a:extLst>
          </p:cNvPr>
          <p:cNvSpPr>
            <a:spLocks noGrp="1"/>
          </p:cNvSpPr>
          <p:nvPr>
            <p:ph type="dt" sz="half" idx="10"/>
          </p:nvPr>
        </p:nvSpPr>
        <p:spPr/>
        <p:txBody>
          <a:bodyPr/>
          <a:lstStyle>
            <a:lvl1pPr>
              <a:defRPr/>
            </a:lvl1pPr>
          </a:lstStyle>
          <a:p>
            <a:pPr>
              <a:defRPr/>
            </a:pPr>
            <a:fld id="{3651F965-1E02-4346-99A2-D93290B4937E}" type="datetimeFigureOut">
              <a:rPr lang="en-US"/>
              <a:pPr>
                <a:defRPr/>
              </a:pPr>
              <a:t>2/22/2021</a:t>
            </a:fld>
            <a:endParaRPr lang="en-US"/>
          </a:p>
        </p:txBody>
      </p:sp>
      <p:sp>
        <p:nvSpPr>
          <p:cNvPr id="6" name="Footer Placeholder 4">
            <a:extLst>
              <a:ext uri="{FF2B5EF4-FFF2-40B4-BE49-F238E27FC236}">
                <a16:creationId xmlns:a16="http://schemas.microsoft.com/office/drawing/2014/main" xmlns="" id="{FBDE3E54-BE16-4AA4-B826-63629EB2D215}"/>
              </a:ext>
            </a:extLst>
          </p:cNvPr>
          <p:cNvSpPr>
            <a:spLocks noGrp="1"/>
          </p:cNvSpPr>
          <p:nvPr>
            <p:ph type="ftr" sz="quarter" idx="11"/>
          </p:nvPr>
        </p:nvSpPr>
        <p:spPr/>
        <p:txBody>
          <a:bodyPr/>
          <a:lstStyle>
            <a:lvl1pPr>
              <a:defRPr/>
            </a:lvl1pPr>
          </a:lstStyle>
          <a:p>
            <a:pPr>
              <a:defRPr/>
            </a:pPr>
            <a:r>
              <a:rPr lang="en-US"/>
              <a:t>www.nfhs.org</a:t>
            </a:r>
          </a:p>
        </p:txBody>
      </p:sp>
      <p:sp>
        <p:nvSpPr>
          <p:cNvPr id="7" name="Slide Number Placeholder 5">
            <a:extLst>
              <a:ext uri="{FF2B5EF4-FFF2-40B4-BE49-F238E27FC236}">
                <a16:creationId xmlns:a16="http://schemas.microsoft.com/office/drawing/2014/main" xmlns="" id="{1E8AB7D9-20A4-4A16-8C47-9C41E632F20B}"/>
              </a:ext>
            </a:extLst>
          </p:cNvPr>
          <p:cNvSpPr>
            <a:spLocks noGrp="1"/>
          </p:cNvSpPr>
          <p:nvPr>
            <p:ph type="sldNum" sz="quarter" idx="12"/>
          </p:nvPr>
        </p:nvSpPr>
        <p:spPr/>
        <p:txBody>
          <a:bodyPr/>
          <a:lstStyle>
            <a:lvl1pPr>
              <a:defRPr/>
            </a:lvl1pPr>
          </a:lstStyle>
          <a:p>
            <a:pPr>
              <a:defRPr/>
            </a:pPr>
            <a:fld id="{F9A86AC6-DC08-4557-81C1-AD695608F259}" type="slidenum">
              <a:rPr lang="en-US"/>
              <a:pPr>
                <a:defRPr/>
              </a:pPr>
              <a:t>‹#›</a:t>
            </a:fld>
            <a:endParaRPr lang="en-US" dirty="0"/>
          </a:p>
        </p:txBody>
      </p:sp>
    </p:spTree>
    <p:extLst>
      <p:ext uri="{BB962C8B-B14F-4D97-AF65-F5344CB8AC3E}">
        <p14:creationId xmlns:p14="http://schemas.microsoft.com/office/powerpoint/2010/main" val="19367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ECB911-7872-4C2E-8096-2091801C8128}"/>
              </a:ext>
            </a:extLst>
          </p:cNvPr>
          <p:cNvSpPr/>
          <p:nvPr/>
        </p:nvSpPr>
        <p:spPr>
          <a:xfrm>
            <a:off x="0" y="4413250"/>
            <a:ext cx="12192000" cy="2452688"/>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6" descr="Students.jpg">
            <a:extLst>
              <a:ext uri="{FF2B5EF4-FFF2-40B4-BE49-F238E27FC236}">
                <a16:creationId xmlns:a16="http://schemas.microsoft.com/office/drawing/2014/main" xmlns="" id="{514FB2DB-0F72-4310-89CB-B4B3253111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65" b="23846"/>
          <a:stretch>
            <a:fillRect/>
          </a:stretch>
        </p:blipFill>
        <p:spPr bwMode="auto">
          <a:xfrm>
            <a:off x="0" y="0"/>
            <a:ext cx="12192000"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xmlns="" id="{EC3E3F0D-55C2-4BDE-B865-3D221E297D23}"/>
              </a:ext>
            </a:extLst>
          </p:cNvPr>
          <p:cNvSpPr/>
          <p:nvPr/>
        </p:nvSpPr>
        <p:spPr>
          <a:xfrm>
            <a:off x="0" y="2809875"/>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7" name="Picture 21" descr="A close up of a sign&#10;&#10;Description automatically generated">
            <a:extLst>
              <a:ext uri="{FF2B5EF4-FFF2-40B4-BE49-F238E27FC236}">
                <a16:creationId xmlns:a16="http://schemas.microsoft.com/office/drawing/2014/main" xmlns="" id="{B1806022-18A4-42AD-B789-B1EAEF9D6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69563" y="4859338"/>
            <a:ext cx="12604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9671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168D6AA3-F6EE-4FAA-BC2B-D71EDD3E7677}"/>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4327CD5A-8F7A-4A8D-A59C-BD743B669724}"/>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xmlns="" id="{8D4D1C50-DA3D-4023-AE02-3BC191FAE74D}"/>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9A0E066A-D2E1-4848-A571-4914D89E6ABC}"/>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34FE7D1-D5A4-40C9-85CA-4DFEE0E68F4A}"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7A2C2EE1-2D4D-4A86-B4BC-26FF684BC3B6}"/>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BDA4FBAE-667A-4B24-A8B8-B99DE2DFB7D3}"/>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CE041F70-DBB2-44B0-9468-B942EE84EF1A}" type="slidenum">
              <a:rPr lang="en-US"/>
              <a:pPr>
                <a:defRPr/>
              </a:pPr>
              <a:t>‹#›</a:t>
            </a:fld>
            <a:endParaRPr lang="en-US" dirty="0"/>
          </a:p>
        </p:txBody>
      </p:sp>
      <p:sp>
        <p:nvSpPr>
          <p:cNvPr id="7" name="Rectangle 6">
            <a:extLst>
              <a:ext uri="{FF2B5EF4-FFF2-40B4-BE49-F238E27FC236}">
                <a16:creationId xmlns:a16="http://schemas.microsoft.com/office/drawing/2014/main" xmlns="" id="{169D0D39-435C-46A6-A6E5-1246572721F3}"/>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1FD3EF5E-EE53-4046-B815-A32CBF8010D5}"/>
              </a:ext>
            </a:extLst>
          </p:cNvPr>
          <p:cNvSpPr/>
          <p:nvPr/>
        </p:nvSpPr>
        <p:spPr>
          <a:xfrm>
            <a:off x="874713" y="0"/>
            <a:ext cx="4022725"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EB007FFC-B97E-43D9-89F4-AA16FF32CA05}"/>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C4C96437-B0D8-46B7-9551-35432862F8F9}"/>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21">
            <a:extLst>
              <a:ext uri="{FF2B5EF4-FFF2-40B4-BE49-F238E27FC236}">
                <a16:creationId xmlns:a16="http://schemas.microsoft.com/office/drawing/2014/main" xmlns="" id="{25B954AE-2DDA-4F86-BC02-CA134492D803}"/>
              </a:ext>
            </a:extLst>
          </p:cNvPr>
          <p:cNvGrpSpPr>
            <a:grpSpLocks/>
          </p:cNvGrpSpPr>
          <p:nvPr/>
        </p:nvGrpSpPr>
        <p:grpSpPr bwMode="auto">
          <a:xfrm>
            <a:off x="670984" y="855664"/>
            <a:ext cx="1132416" cy="650875"/>
            <a:chOff x="502921" y="856420"/>
            <a:chExt cx="850391" cy="649605"/>
          </a:xfrm>
          <a:solidFill>
            <a:srgbClr val="00205B"/>
          </a:solidFill>
        </p:grpSpPr>
        <p:sp>
          <p:nvSpPr>
            <p:cNvPr id="20" name="Freeform 18">
              <a:extLst>
                <a:ext uri="{FF2B5EF4-FFF2-40B4-BE49-F238E27FC236}">
                  <a16:creationId xmlns:a16="http://schemas.microsoft.com/office/drawing/2014/main" xmlns="" id="{5C9F0504-9BAD-44D3-89F8-7F9B7C9BF3F2}"/>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Freeform 17">
              <a:extLst>
                <a:ext uri="{FF2B5EF4-FFF2-40B4-BE49-F238E27FC236}">
                  <a16:creationId xmlns:a16="http://schemas.microsoft.com/office/drawing/2014/main" xmlns="" id="{7FA6F274-80AC-4EE0-9D87-8E3FB273E10D}"/>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1037" name="Picture 2">
            <a:extLst>
              <a:ext uri="{FF2B5EF4-FFF2-40B4-BE49-F238E27FC236}">
                <a16:creationId xmlns:a16="http://schemas.microsoft.com/office/drawing/2014/main" xmlns="" id="{22CF2666-6415-4D51-A520-ADB5F5170929}"/>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58788" y="5743575"/>
            <a:ext cx="812800" cy="95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8" r:id="rId1"/>
    <p:sldLayoutId id="2147483819" r:id="rId2"/>
    <p:sldLayoutId id="2147483816"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Lst>
  <p:hf sldNum="0" hdr="0" dt="0"/>
  <p:txStyles>
    <p:titleStyle>
      <a:lvl1pPr algn="l" rtl="0" eaLnBrk="1" fontAlgn="base" hangingPunct="1">
        <a:lnSpc>
          <a:spcPts val="3800"/>
        </a:lnSpc>
        <a:spcBef>
          <a:spcPct val="0"/>
        </a:spcBef>
        <a:spcAft>
          <a:spcPct val="0"/>
        </a:spcAft>
        <a:defRPr sz="3800" b="1" kern="1200" cap="all">
          <a:solidFill>
            <a:srgbClr val="00205B"/>
          </a:solidFill>
          <a:latin typeface="+mj-lt"/>
          <a:ea typeface="+mj-ea"/>
          <a:cs typeface="+mj-cs"/>
        </a:defRPr>
      </a:lvl1pPr>
      <a:lvl2pPr algn="l" rtl="0" eaLnBrk="1" fontAlgn="base" hangingPunct="1">
        <a:lnSpc>
          <a:spcPts val="3800"/>
        </a:lnSpc>
        <a:spcBef>
          <a:spcPct val="0"/>
        </a:spcBef>
        <a:spcAft>
          <a:spcPct val="0"/>
        </a:spcAft>
        <a:defRPr sz="3800" b="1">
          <a:solidFill>
            <a:srgbClr val="00205B"/>
          </a:solidFill>
          <a:latin typeface="Calibri" pitchFamily="34" charset="0"/>
        </a:defRPr>
      </a:lvl2pPr>
      <a:lvl3pPr algn="l" rtl="0" eaLnBrk="1" fontAlgn="base" hangingPunct="1">
        <a:lnSpc>
          <a:spcPts val="3800"/>
        </a:lnSpc>
        <a:spcBef>
          <a:spcPct val="0"/>
        </a:spcBef>
        <a:spcAft>
          <a:spcPct val="0"/>
        </a:spcAft>
        <a:defRPr sz="3800" b="1">
          <a:solidFill>
            <a:srgbClr val="00205B"/>
          </a:solidFill>
          <a:latin typeface="Calibri" pitchFamily="34" charset="0"/>
        </a:defRPr>
      </a:lvl3pPr>
      <a:lvl4pPr algn="l" rtl="0" eaLnBrk="1" fontAlgn="base" hangingPunct="1">
        <a:lnSpc>
          <a:spcPts val="3800"/>
        </a:lnSpc>
        <a:spcBef>
          <a:spcPct val="0"/>
        </a:spcBef>
        <a:spcAft>
          <a:spcPct val="0"/>
        </a:spcAft>
        <a:defRPr sz="3800" b="1">
          <a:solidFill>
            <a:srgbClr val="00205B"/>
          </a:solidFill>
          <a:latin typeface="Calibri" pitchFamily="34" charset="0"/>
        </a:defRPr>
      </a:lvl4pPr>
      <a:lvl5pPr algn="l" rtl="0" eaLnBrk="1" fontAlgn="base" hangingPunct="1">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766195A1-24F7-47D8-94C6-4E85B772F141}"/>
              </a:ext>
            </a:extLst>
          </p:cNvPr>
          <p:cNvSpPr/>
          <p:nvPr/>
        </p:nvSpPr>
        <p:spPr>
          <a:xfrm rot="10800000">
            <a:off x="363538"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endParaRPr>
          </a:p>
        </p:txBody>
      </p:sp>
      <p:sp>
        <p:nvSpPr>
          <p:cNvPr id="1027" name="Title Placeholder 1">
            <a:extLst>
              <a:ext uri="{FF2B5EF4-FFF2-40B4-BE49-F238E27FC236}">
                <a16:creationId xmlns:a16="http://schemas.microsoft.com/office/drawing/2014/main" xmlns="" id="{7DA81FE9-CB12-4AF3-A587-7CAE2263BF52}"/>
              </a:ext>
            </a:extLst>
          </p:cNvPr>
          <p:cNvSpPr>
            <a:spLocks noGrp="1"/>
          </p:cNvSpPr>
          <p:nvPr>
            <p:ph type="title"/>
          </p:nvPr>
        </p:nvSpPr>
        <p:spPr bwMode="auto">
          <a:xfrm>
            <a:off x="1941513" y="525463"/>
            <a:ext cx="10026650"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052" name="Text Placeholder 2">
            <a:extLst>
              <a:ext uri="{FF2B5EF4-FFF2-40B4-BE49-F238E27FC236}">
                <a16:creationId xmlns:a16="http://schemas.microsoft.com/office/drawing/2014/main" xmlns="" id="{3411F46D-42E1-49A3-8FC2-C5C2A4193D62}"/>
              </a:ext>
            </a:extLst>
          </p:cNvPr>
          <p:cNvSpPr>
            <a:spLocks noGrp="1" noChangeArrowheads="1"/>
          </p:cNvSpPr>
          <p:nvPr>
            <p:ph type="body" idx="1"/>
          </p:nvPr>
        </p:nvSpPr>
        <p:spPr bwMode="auto">
          <a:xfrm>
            <a:off x="1941513" y="1989138"/>
            <a:ext cx="10026650"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45F3C8DD-3108-41CA-AA65-A7DDCF5792AE}"/>
              </a:ext>
            </a:extLst>
          </p:cNvPr>
          <p:cNvSpPr>
            <a:spLocks noGrp="1"/>
          </p:cNvSpPr>
          <p:nvPr>
            <p:ph type="dt" sz="half" idx="2"/>
          </p:nvPr>
        </p:nvSpPr>
        <p:spPr>
          <a:xfrm>
            <a:off x="1906588"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72FAB9D-DA55-4434-8F27-469E6871F9EA}" type="datetimeFigureOut">
              <a:rPr lang="en-US"/>
              <a:pPr>
                <a:defRPr/>
              </a:pPr>
              <a:t>2/22/2021</a:t>
            </a:fld>
            <a:endParaRPr lang="en-US" dirty="0"/>
          </a:p>
        </p:txBody>
      </p:sp>
      <p:sp>
        <p:nvSpPr>
          <p:cNvPr id="5" name="Footer Placeholder 4">
            <a:extLst>
              <a:ext uri="{FF2B5EF4-FFF2-40B4-BE49-F238E27FC236}">
                <a16:creationId xmlns:a16="http://schemas.microsoft.com/office/drawing/2014/main" xmlns="" id="{06CFDB48-B93A-4415-A74B-C6BACCC10969}"/>
              </a:ext>
            </a:extLst>
          </p:cNvPr>
          <p:cNvSpPr>
            <a:spLocks noGrp="1"/>
          </p:cNvSpPr>
          <p:nvPr>
            <p:ph type="ftr" sz="quarter" idx="3"/>
          </p:nvPr>
        </p:nvSpPr>
        <p:spPr>
          <a:xfrm>
            <a:off x="9996488" y="6524625"/>
            <a:ext cx="1992312" cy="295275"/>
          </a:xfrm>
          <a:prstGeom prst="rect">
            <a:avLst/>
          </a:prstGeom>
        </p:spPr>
        <p:txBody>
          <a:bodyPr vert="horz" lIns="91440" tIns="45720" rIns="91440" bIns="45720" rtlCol="0" anchor="ctr"/>
          <a:lstStyle>
            <a:lvl1pPr algn="r" eaLnBrk="1" fontAlgn="auto" hangingPunct="1">
              <a:spcBef>
                <a:spcPts val="0"/>
              </a:spcBef>
              <a:spcAft>
                <a:spcPts val="0"/>
              </a:spcAft>
              <a:defRPr sz="1400" dirty="0">
                <a:solidFill>
                  <a:schemeClr val="tx1"/>
                </a:solidFill>
                <a:latin typeface="+mn-lt"/>
                <a:cs typeface="+mn-cs"/>
              </a:defRPr>
            </a:lvl1pPr>
          </a:lstStyle>
          <a:p>
            <a:pPr>
              <a:defRPr/>
            </a:pPr>
            <a:r>
              <a:rPr lang="en-US"/>
              <a:t>www.nfhs.org</a:t>
            </a:r>
          </a:p>
        </p:txBody>
      </p:sp>
      <p:sp>
        <p:nvSpPr>
          <p:cNvPr id="6" name="Slide Number Placeholder 5">
            <a:extLst>
              <a:ext uri="{FF2B5EF4-FFF2-40B4-BE49-F238E27FC236}">
                <a16:creationId xmlns:a16="http://schemas.microsoft.com/office/drawing/2014/main" xmlns="" id="{949A653F-F4BC-4C59-B081-7F549C0FDCEA}"/>
              </a:ext>
            </a:extLst>
          </p:cNvPr>
          <p:cNvSpPr>
            <a:spLocks noGrp="1"/>
          </p:cNvSpPr>
          <p:nvPr>
            <p:ph type="sldNum" sz="quarter" idx="4"/>
          </p:nvPr>
        </p:nvSpPr>
        <p:spPr>
          <a:xfrm>
            <a:off x="8343900" y="6516688"/>
            <a:ext cx="138906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F69B5E3E-E21B-47D1-B183-02686038C16C}" type="slidenum">
              <a:rPr lang="en-US"/>
              <a:pPr>
                <a:defRPr/>
              </a:pPr>
              <a:t>‹#›</a:t>
            </a:fld>
            <a:endParaRPr lang="en-US" dirty="0"/>
          </a:p>
        </p:txBody>
      </p:sp>
      <p:sp>
        <p:nvSpPr>
          <p:cNvPr id="7" name="Rectangle 6">
            <a:extLst>
              <a:ext uri="{FF2B5EF4-FFF2-40B4-BE49-F238E27FC236}">
                <a16:creationId xmlns:a16="http://schemas.microsoft.com/office/drawing/2014/main" xmlns="" id="{C6A3F3DD-D5DB-4B8F-98F2-486E796F4700}"/>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xmlns="" id="{72001AB6-60AC-4E16-8A03-0CEA7C826024}"/>
              </a:ext>
            </a:extLst>
          </p:cNvPr>
          <p:cNvSpPr/>
          <p:nvPr/>
        </p:nvSpPr>
        <p:spPr>
          <a:xfrm>
            <a:off x="874713" y="0"/>
            <a:ext cx="4022725" cy="420688"/>
          </a:xfrm>
          <a:prstGeom prst="rect">
            <a:avLst/>
          </a:prstGeom>
          <a:solidFill>
            <a:srgbClr val="D5003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cxnSp>
        <p:nvCxnSpPr>
          <p:cNvPr id="12" name="Straight Connector 11">
            <a:extLst>
              <a:ext uri="{FF2B5EF4-FFF2-40B4-BE49-F238E27FC236}">
                <a16:creationId xmlns:a16="http://schemas.microsoft.com/office/drawing/2014/main" xmlns="" id="{4E6F65C6-BC37-415D-8444-0F3EF02A2076}"/>
              </a:ext>
            </a:extLst>
          </p:cNvPr>
          <p:cNvCxnSpPr/>
          <p:nvPr/>
        </p:nvCxnSpPr>
        <p:spPr>
          <a:xfrm>
            <a:off x="874713" y="1874838"/>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940587BD-3D6C-4B84-A042-C82CBF23CD1C}"/>
              </a:ext>
            </a:extLst>
          </p:cNvPr>
          <p:cNvCxnSpPr/>
          <p:nvPr/>
        </p:nvCxnSpPr>
        <p:spPr>
          <a:xfrm>
            <a:off x="874713" y="6524625"/>
            <a:ext cx="1131728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xmlns="" id="{3683CE25-F5A1-4F4A-A286-508563BD0ADE}"/>
              </a:ext>
            </a:extLst>
          </p:cNvPr>
          <p:cNvGrpSpPr>
            <a:grpSpLocks/>
          </p:cNvGrpSpPr>
          <p:nvPr/>
        </p:nvGrpSpPr>
        <p:grpSpPr bwMode="auto">
          <a:xfrm>
            <a:off x="670984" y="855664"/>
            <a:ext cx="1132416" cy="650875"/>
            <a:chOff x="502921" y="856420"/>
            <a:chExt cx="850391" cy="649605"/>
          </a:xfrm>
          <a:solidFill>
            <a:srgbClr val="00205B"/>
          </a:solidFill>
        </p:grpSpPr>
        <p:sp>
          <p:nvSpPr>
            <p:cNvPr id="19" name="Freeform 18">
              <a:extLst>
                <a:ext uri="{FF2B5EF4-FFF2-40B4-BE49-F238E27FC236}">
                  <a16:creationId xmlns:a16="http://schemas.microsoft.com/office/drawing/2014/main" xmlns="" id="{D6ECC1F3-930B-4522-8B94-72BEB9791F1C}"/>
                </a:ext>
              </a:extLst>
            </p:cNvPr>
            <p:cNvSpPr/>
            <p:nvPr/>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8" name="Freeform 17">
              <a:extLst>
                <a:ext uri="{FF2B5EF4-FFF2-40B4-BE49-F238E27FC236}">
                  <a16:creationId xmlns:a16="http://schemas.microsoft.com/office/drawing/2014/main" xmlns="" id="{6A03014C-DE32-46A8-81D4-B0CEF4E89F0C}"/>
                </a:ext>
              </a:extLst>
            </p:cNvPr>
            <p:cNvSpPr/>
            <p:nvPr/>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pic>
        <p:nvPicPr>
          <p:cNvPr id="2061" name="Picture 2" descr="A close up of a sign&#10;&#10;Description automatically generated">
            <a:extLst>
              <a:ext uri="{FF2B5EF4-FFF2-40B4-BE49-F238E27FC236}">
                <a16:creationId xmlns:a16="http://schemas.microsoft.com/office/drawing/2014/main" xmlns="" id="{D50B084B-6689-41FB-B926-21EB5C686D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138" y="5748338"/>
            <a:ext cx="814387"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7" r:id="rId1"/>
  </p:sldLayoutIdLst>
  <p:hf sldNum="0" hdr="0" dt="0"/>
  <p:txStyles>
    <p:titleStyle>
      <a:lvl1pPr algn="l" rtl="0" fontAlgn="base">
        <a:lnSpc>
          <a:spcPts val="3800"/>
        </a:lnSpc>
        <a:spcBef>
          <a:spcPct val="0"/>
        </a:spcBef>
        <a:spcAft>
          <a:spcPct val="0"/>
        </a:spcAft>
        <a:defRPr sz="3800" b="1" kern="1200" cap="all">
          <a:solidFill>
            <a:srgbClr val="00205B"/>
          </a:solidFill>
          <a:latin typeface="+mj-lt"/>
          <a:ea typeface="+mj-ea"/>
          <a:cs typeface="+mj-cs"/>
        </a:defRPr>
      </a:lvl1pPr>
      <a:lvl2pPr algn="l" rtl="0" fontAlgn="base">
        <a:lnSpc>
          <a:spcPts val="3800"/>
        </a:lnSpc>
        <a:spcBef>
          <a:spcPct val="0"/>
        </a:spcBef>
        <a:spcAft>
          <a:spcPct val="0"/>
        </a:spcAft>
        <a:defRPr sz="3800" b="1">
          <a:solidFill>
            <a:srgbClr val="00205B"/>
          </a:solidFill>
          <a:latin typeface="Calibri" pitchFamily="34" charset="0"/>
        </a:defRPr>
      </a:lvl2pPr>
      <a:lvl3pPr algn="l" rtl="0" fontAlgn="base">
        <a:lnSpc>
          <a:spcPts val="3800"/>
        </a:lnSpc>
        <a:spcBef>
          <a:spcPct val="0"/>
        </a:spcBef>
        <a:spcAft>
          <a:spcPct val="0"/>
        </a:spcAft>
        <a:defRPr sz="3800" b="1">
          <a:solidFill>
            <a:srgbClr val="00205B"/>
          </a:solidFill>
          <a:latin typeface="Calibri" pitchFamily="34" charset="0"/>
        </a:defRPr>
      </a:lvl3pPr>
      <a:lvl4pPr algn="l" rtl="0" fontAlgn="base">
        <a:lnSpc>
          <a:spcPts val="3800"/>
        </a:lnSpc>
        <a:spcBef>
          <a:spcPct val="0"/>
        </a:spcBef>
        <a:spcAft>
          <a:spcPct val="0"/>
        </a:spcAft>
        <a:defRPr sz="3800" b="1">
          <a:solidFill>
            <a:srgbClr val="00205B"/>
          </a:solidFill>
          <a:latin typeface="Calibri" pitchFamily="34" charset="0"/>
        </a:defRPr>
      </a:lvl4pPr>
      <a:lvl5pPr algn="l" rtl="0" fontAlgn="base">
        <a:lnSpc>
          <a:spcPts val="3800"/>
        </a:lnSpc>
        <a:spcBef>
          <a:spcPct val="0"/>
        </a:spcBef>
        <a:spcAft>
          <a:spcPct val="0"/>
        </a:spcAft>
        <a:defRPr sz="3800" b="1">
          <a:solidFill>
            <a:srgbClr val="00205B"/>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088842-D099-453D-83E3-38838F32098D}"/>
              </a:ext>
            </a:extLst>
          </p:cNvPr>
          <p:cNvSpPr>
            <a:spLocks noGrp="1"/>
          </p:cNvSpPr>
          <p:nvPr>
            <p:ph type="ctrTitle"/>
          </p:nvPr>
        </p:nvSpPr>
        <p:spPr>
          <a:xfrm>
            <a:off x="609600" y="3092450"/>
            <a:ext cx="11298238" cy="1241425"/>
          </a:xfrm>
        </p:spPr>
        <p:txBody>
          <a:bodyPr/>
          <a:lstStyle/>
          <a:p>
            <a:pPr>
              <a:defRPr/>
            </a:pPr>
            <a:r>
              <a:rPr lang="en-US" dirty="0"/>
              <a:t>2020-21 NFHS Softball</a:t>
            </a:r>
          </a:p>
        </p:txBody>
      </p:sp>
      <p:sp>
        <p:nvSpPr>
          <p:cNvPr id="17411" name="Subtitle 3">
            <a:extLst>
              <a:ext uri="{FF2B5EF4-FFF2-40B4-BE49-F238E27FC236}">
                <a16:creationId xmlns:a16="http://schemas.microsoft.com/office/drawing/2014/main" xmlns="" id="{F1879036-5B9B-4C23-8296-9FF572B9927E}"/>
              </a:ext>
            </a:extLst>
          </p:cNvPr>
          <p:cNvSpPr>
            <a:spLocks noGrp="1" noChangeArrowheads="1"/>
          </p:cNvSpPr>
          <p:nvPr>
            <p:ph type="subTitle" idx="1"/>
          </p:nvPr>
        </p:nvSpPr>
        <p:spPr>
          <a:xfrm>
            <a:off x="3179763" y="5033963"/>
            <a:ext cx="8829675" cy="1709737"/>
          </a:xfrm>
        </p:spPr>
        <p:txBody>
          <a:bodyPr/>
          <a:lstStyle/>
          <a:p>
            <a:endParaRPr lang="en-US" altLang="en-US" dirty="0"/>
          </a:p>
          <a:p>
            <a:r>
              <a:rPr lang="en-US" altLang="en-US" sz="4000" b="1" dirty="0"/>
              <a:t>DP/FLEX</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xmlns="" id="{A4800492-CDD0-4DF9-A672-526099B84F31}"/>
              </a:ext>
            </a:extLst>
          </p:cNvPr>
          <p:cNvSpPr>
            <a:spLocks noGrp="1" noChangeArrowheads="1"/>
          </p:cNvSpPr>
          <p:nvPr>
            <p:ph type="title"/>
          </p:nvPr>
        </p:nvSpPr>
        <p:spPr/>
        <p:txBody>
          <a:bodyPr/>
          <a:lstStyle/>
          <a:p>
            <a:pPr eaLnBrk="1" hangingPunct="1"/>
            <a:r>
              <a:rPr lang="en-US" altLang="en-US" sz="4000">
                <a:cs typeface="Times New Roman" panose="02020603050405020304" pitchFamily="18" charset="0"/>
              </a:rPr>
              <a:t>THE LINEUP CARD </a:t>
            </a:r>
            <a:br>
              <a:rPr lang="en-US" altLang="en-US" sz="4000">
                <a:cs typeface="Times New Roman" panose="02020603050405020304" pitchFamily="18" charset="0"/>
              </a:rPr>
            </a:br>
            <a:endParaRPr lang="en-US" altLang="en-US" sz="4000">
              <a:cs typeface="Times New Roman" panose="02020603050405020304" pitchFamily="18" charset="0"/>
            </a:endParaRPr>
          </a:p>
        </p:txBody>
      </p:sp>
      <p:sp>
        <p:nvSpPr>
          <p:cNvPr id="7171" name="Rectangle 3">
            <a:extLst>
              <a:ext uri="{FF2B5EF4-FFF2-40B4-BE49-F238E27FC236}">
                <a16:creationId xmlns:a16="http://schemas.microsoft.com/office/drawing/2014/main" xmlns="" id="{48B9BB42-90DA-42E2-BBA3-F3870CBF069C}"/>
              </a:ext>
            </a:extLst>
          </p:cNvPr>
          <p:cNvSpPr>
            <a:spLocks noGrp="1" noChangeArrowheads="1"/>
          </p:cNvSpPr>
          <p:nvPr>
            <p:ph idx="1"/>
          </p:nvPr>
        </p:nvSpPr>
        <p:spPr>
          <a:xfrm>
            <a:off x="1199767" y="1856469"/>
            <a:ext cx="6158854" cy="5176838"/>
          </a:xfrm>
        </p:spPr>
        <p:txBody>
          <a:bodyPr/>
          <a:lstStyle/>
          <a:p>
            <a:pPr marL="457200" indent="-457200"/>
            <a:r>
              <a:rPr lang="en-US" altLang="en-US" sz="3000" dirty="0">
                <a:cs typeface="Times New Roman" panose="02020603050405020304" pitchFamily="18" charset="0"/>
              </a:rPr>
              <a:t>The DP is the offensive player (uses their bat) and must remain in same batting position for the entire game.</a:t>
            </a:r>
          </a:p>
        </p:txBody>
      </p:sp>
      <p:sp>
        <p:nvSpPr>
          <p:cNvPr id="7174" name="Rectangle 6">
            <a:extLst>
              <a:ext uri="{FF2B5EF4-FFF2-40B4-BE49-F238E27FC236}">
                <a16:creationId xmlns:a16="http://schemas.microsoft.com/office/drawing/2014/main" xmlns="" id="{3A353C0B-B3C6-4BF7-AE7E-09C251B4B1C8}"/>
              </a:ext>
            </a:extLst>
          </p:cNvPr>
          <p:cNvSpPr>
            <a:spLocks noChangeArrowheads="1"/>
          </p:cNvSpPr>
          <p:nvPr/>
        </p:nvSpPr>
        <p:spPr bwMode="auto">
          <a:xfrm>
            <a:off x="1124567" y="3820441"/>
            <a:ext cx="65416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000" dirty="0">
                <a:latin typeface="+mn-lt"/>
                <a:cs typeface="Times New Roman" panose="02020603050405020304" pitchFamily="18" charset="0"/>
              </a:rPr>
              <a:t>The name of the player for whom the DP is batting (FLEX) will be placed in the No. 10 position in lineup and they will play defense (uses their mitt).</a:t>
            </a:r>
          </a:p>
        </p:txBody>
      </p:sp>
      <p:sp>
        <p:nvSpPr>
          <p:cNvPr id="11269" name="Text Box 8">
            <a:extLst>
              <a:ext uri="{FF2B5EF4-FFF2-40B4-BE49-F238E27FC236}">
                <a16:creationId xmlns:a16="http://schemas.microsoft.com/office/drawing/2014/main" xmlns="" id="{F6F3D9D3-0A20-4441-A6AB-640D8D5ECBCC}"/>
              </a:ext>
            </a:extLst>
          </p:cNvPr>
          <p:cNvSpPr txBox="1">
            <a:spLocks noChangeArrowheads="1"/>
          </p:cNvSpPr>
          <p:nvPr/>
        </p:nvSpPr>
        <p:spPr bwMode="auto">
          <a:xfrm>
            <a:off x="2041525" y="341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11270" name="Picture 11">
            <a:extLst>
              <a:ext uri="{FF2B5EF4-FFF2-40B4-BE49-F238E27FC236}">
                <a16:creationId xmlns:a16="http://schemas.microsoft.com/office/drawing/2014/main" xmlns="" id="{08755F3D-17AE-41F3-BC61-898B3AC4B0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6596" y="432655"/>
            <a:ext cx="3688670" cy="613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84EF75F9-14A1-4B27-A074-34330128F16C}"/>
              </a:ext>
            </a:extLst>
          </p:cNvPr>
          <p:cNvSpPr/>
          <p:nvPr/>
        </p:nvSpPr>
        <p:spPr>
          <a:xfrm>
            <a:off x="7854200" y="3169984"/>
            <a:ext cx="3575800"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3" name="Rectangle 12">
            <a:extLst>
              <a:ext uri="{FF2B5EF4-FFF2-40B4-BE49-F238E27FC236}">
                <a16:creationId xmlns:a16="http://schemas.microsoft.com/office/drawing/2014/main" xmlns="" id="{491BD4A8-5B5A-4A4B-B1EA-2AF17938EC95}"/>
              </a:ext>
            </a:extLst>
          </p:cNvPr>
          <p:cNvSpPr/>
          <p:nvPr/>
        </p:nvSpPr>
        <p:spPr>
          <a:xfrm>
            <a:off x="7854199" y="4407694"/>
            <a:ext cx="3575799"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pic>
        <p:nvPicPr>
          <p:cNvPr id="10" name="Picture 9">
            <a:extLst>
              <a:ext uri="{FF2B5EF4-FFF2-40B4-BE49-F238E27FC236}">
                <a16:creationId xmlns:a16="http://schemas.microsoft.com/office/drawing/2014/main" xmlns="" id="{1E982E65-884A-467A-A835-C2D5215320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518213" y="3286818"/>
            <a:ext cx="1278383" cy="70990"/>
          </a:xfrm>
          <a:prstGeom prst="rect">
            <a:avLst/>
          </a:prstGeom>
        </p:spPr>
      </p:pic>
      <p:pic>
        <p:nvPicPr>
          <p:cNvPr id="11" name="Picture 10" descr="A picture containing baseball, game, cup&#10;&#10;Description automatically generated">
            <a:extLst>
              <a:ext uri="{FF2B5EF4-FFF2-40B4-BE49-F238E27FC236}">
                <a16:creationId xmlns:a16="http://schemas.microsoft.com/office/drawing/2014/main" xmlns="" id="{ABA10AED-8387-4770-9083-611D8F05A3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1383" y="4335304"/>
            <a:ext cx="317373" cy="373380"/>
          </a:xfrm>
          <a:prstGeom prst="rect">
            <a:avLst/>
          </a:prstGeom>
        </p:spPr>
      </p:pic>
      <p:sp>
        <p:nvSpPr>
          <p:cNvPr id="12" name="Footer Placeholder 3">
            <a:extLst>
              <a:ext uri="{FF2B5EF4-FFF2-40B4-BE49-F238E27FC236}">
                <a16:creationId xmlns:a16="http://schemas.microsoft.com/office/drawing/2014/main" xmlns="" id="{75BD450A-E488-4261-83CD-915B82E83955}"/>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1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7174"/>
                                        </p:tgtEl>
                                        <p:attrNameLst>
                                          <p:attrName>style.visibility</p:attrName>
                                        </p:attrNameLst>
                                      </p:cBhvr>
                                      <p:to>
                                        <p:strVal val="visible"/>
                                      </p:to>
                                    </p:set>
                                  </p:childTnLst>
                                </p:cTn>
                              </p:par>
                              <p:par>
                                <p:cTn id="18" presetID="22" presetClass="entr" presetSubtype="8"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par>
                                <p:cTn id="21" presetID="22" presetClass="entr" presetSubtype="4"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4" grpId="0" autoUpdateAnimBg="0"/>
      <p:bldP spid="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The lineup card</a:t>
            </a:r>
          </a:p>
        </p:txBody>
      </p:sp>
      <p:sp>
        <p:nvSpPr>
          <p:cNvPr id="2" name="Rectangle 1">
            <a:extLst>
              <a:ext uri="{FF2B5EF4-FFF2-40B4-BE49-F238E27FC236}">
                <a16:creationId xmlns:a16="http://schemas.microsoft.com/office/drawing/2014/main" xmlns="" id="{29C8841E-6129-46D4-A769-934D74A6A9AC}"/>
              </a:ext>
            </a:extLst>
          </p:cNvPr>
          <p:cNvSpPr/>
          <p:nvPr/>
        </p:nvSpPr>
        <p:spPr>
          <a:xfrm>
            <a:off x="1941513" y="2255174"/>
            <a:ext cx="10026649" cy="3046988"/>
          </a:xfrm>
          <a:prstGeom prst="rect">
            <a:avLst/>
          </a:prstGeom>
        </p:spPr>
        <p:txBody>
          <a:bodyPr wrap="square">
            <a:spAutoFit/>
          </a:bodyPr>
          <a:lstStyle/>
          <a:p>
            <a:pPr marL="457200" indent="-457200" eaLnBrk="1" hangingPunct="1">
              <a:buFont typeface="Wingdings" panose="05000000000000000000" pitchFamily="2" charset="2"/>
              <a:buChar char="§"/>
            </a:pPr>
            <a:r>
              <a:rPr lang="en-US" altLang="en-US" sz="3200" dirty="0">
                <a:latin typeface="+mn-lt"/>
                <a:cs typeface="Times New Roman" panose="02020603050405020304" pitchFamily="18" charset="0"/>
              </a:rPr>
              <a:t>The DP position always remains an option for use in the lineup, as long as there are eligible substitutes </a:t>
            </a:r>
          </a:p>
          <a:p>
            <a:pPr marL="457200" indent="-457200" eaLnBrk="1" hangingPunct="1">
              <a:buFont typeface="Wingdings" panose="05000000000000000000" pitchFamily="2" charset="2"/>
              <a:buChar char="§"/>
            </a:pPr>
            <a:endParaRPr lang="en-US" altLang="en-US" sz="3200" dirty="0">
              <a:latin typeface="+mn-lt"/>
              <a:cs typeface="Times New Roman" panose="02020603050405020304" pitchFamily="18" charset="0"/>
            </a:endParaRPr>
          </a:p>
          <a:p>
            <a:pPr marL="457200" indent="-457200" eaLnBrk="1" hangingPunct="1">
              <a:buFont typeface="Wingdings" panose="05000000000000000000" pitchFamily="2" charset="2"/>
              <a:buChar char="§"/>
            </a:pPr>
            <a:r>
              <a:rPr lang="en-US" altLang="en-US" sz="3200" dirty="0">
                <a:latin typeface="+mn-lt"/>
                <a:cs typeface="Times New Roman" panose="02020603050405020304" pitchFamily="18" charset="0"/>
              </a:rPr>
              <a:t>A starting or substitute DP may re-enter one time, as long as they return to the original position in the batting order</a:t>
            </a:r>
          </a:p>
        </p:txBody>
      </p:sp>
      <p:sp>
        <p:nvSpPr>
          <p:cNvPr id="5" name="Footer Placeholder 3">
            <a:extLst>
              <a:ext uri="{FF2B5EF4-FFF2-40B4-BE49-F238E27FC236}">
                <a16:creationId xmlns:a16="http://schemas.microsoft.com/office/drawing/2014/main" xmlns="" id="{231E2C9A-66FA-44DA-88E7-EC4926CD102B}"/>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193813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Substituting for the </a:t>
            </a:r>
            <a:r>
              <a:rPr lang="en-US" dirty="0" err="1"/>
              <a:t>dp</a:t>
            </a:r>
            <a:endParaRPr lang="en-US" dirty="0"/>
          </a:p>
        </p:txBody>
      </p:sp>
      <p:sp>
        <p:nvSpPr>
          <p:cNvPr id="2" name="Rectangle 1">
            <a:extLst>
              <a:ext uri="{FF2B5EF4-FFF2-40B4-BE49-F238E27FC236}">
                <a16:creationId xmlns:a16="http://schemas.microsoft.com/office/drawing/2014/main" xmlns="" id="{FE2E7D4B-5EFF-485B-BDA8-EA22CBBE15AF}"/>
              </a:ext>
            </a:extLst>
          </p:cNvPr>
          <p:cNvSpPr/>
          <p:nvPr/>
        </p:nvSpPr>
        <p:spPr>
          <a:xfrm>
            <a:off x="1941513" y="1992887"/>
            <a:ext cx="9457508" cy="4339650"/>
          </a:xfrm>
          <a:prstGeom prst="rect">
            <a:avLst/>
          </a:prstGeom>
        </p:spPr>
        <p:txBody>
          <a:bodyPr wrap="square">
            <a:spAutoFit/>
          </a:bodyPr>
          <a:lstStyle/>
          <a:p>
            <a:pPr marL="457200" indent="-457200" eaLnBrk="1" hangingPunct="1">
              <a:buFont typeface="Wingdings" panose="05000000000000000000" pitchFamily="2" charset="2"/>
              <a:buChar char="§"/>
            </a:pPr>
            <a:r>
              <a:rPr lang="en-US" altLang="en-US" sz="2800" dirty="0">
                <a:latin typeface="+mn-lt"/>
                <a:cs typeface="Times New Roman" panose="02020603050405020304" pitchFamily="18" charset="0"/>
              </a:rPr>
              <a:t>The DP (player) may be replaced by: </a:t>
            </a:r>
          </a:p>
          <a:p>
            <a:pPr marL="1031875" lvl="1" indent="-460375" eaLnBrk="1" hangingPunct="1">
              <a:buFont typeface="Arial" panose="020B0604020202020204" pitchFamily="34" charset="0"/>
              <a:buChar char="•"/>
            </a:pPr>
            <a:r>
              <a:rPr lang="en-US" altLang="en-US" sz="2400" dirty="0">
                <a:latin typeface="+mn-lt"/>
                <a:cs typeface="Times New Roman" panose="02020603050405020304" pitchFamily="18" charset="0"/>
              </a:rPr>
              <a:t>Pinch-runner</a:t>
            </a:r>
          </a:p>
          <a:p>
            <a:pPr marL="1489075" lvl="2" indent="-460375" eaLnBrk="1" hangingPunct="1">
              <a:buFont typeface="Courier New" panose="02070309020205020404" pitchFamily="49" charset="0"/>
              <a:buChar char="o"/>
            </a:pPr>
            <a:r>
              <a:rPr lang="en-US" altLang="en-US" sz="2400" dirty="0">
                <a:latin typeface="+mn-lt"/>
                <a:cs typeface="Times New Roman" panose="02020603050405020304" pitchFamily="18" charset="0"/>
              </a:rPr>
              <a:t>DP (position) is still active</a:t>
            </a:r>
          </a:p>
          <a:p>
            <a:pPr marL="1031875" lvl="1" indent="-460375" eaLnBrk="1" hangingPunct="1">
              <a:buFont typeface="Arial" panose="020B0604020202020204" pitchFamily="34" charset="0"/>
              <a:buChar char="•"/>
            </a:pPr>
            <a:r>
              <a:rPr lang="en-US" altLang="en-US" sz="2400" dirty="0">
                <a:latin typeface="+mn-lt"/>
                <a:cs typeface="Times New Roman" panose="02020603050405020304" pitchFamily="18" charset="0"/>
              </a:rPr>
              <a:t>Pinch-hitter</a:t>
            </a:r>
          </a:p>
          <a:p>
            <a:pPr marL="1489075" lvl="2" indent="-460375" eaLnBrk="1" hangingPunct="1">
              <a:buFont typeface="Courier New" panose="02070309020205020404" pitchFamily="49" charset="0"/>
              <a:buChar char="o"/>
            </a:pPr>
            <a:r>
              <a:rPr lang="en-US" altLang="en-US" sz="2400" dirty="0">
                <a:latin typeface="+mn-lt"/>
                <a:cs typeface="Times New Roman" panose="02020603050405020304" pitchFamily="18" charset="0"/>
              </a:rPr>
              <a:t>DP (position) is still active</a:t>
            </a:r>
          </a:p>
          <a:p>
            <a:pPr marL="1031875" lvl="1" indent="-460375" eaLnBrk="1" hangingPunct="1">
              <a:buFont typeface="Arial" panose="020B0604020202020204" pitchFamily="34" charset="0"/>
              <a:buChar char="•"/>
            </a:pPr>
            <a:r>
              <a:rPr lang="en-US" altLang="en-US" sz="2400" dirty="0">
                <a:latin typeface="+mn-lt"/>
                <a:cs typeface="Times New Roman" panose="02020603050405020304" pitchFamily="18" charset="0"/>
              </a:rPr>
              <a:t>Substitute</a:t>
            </a:r>
          </a:p>
          <a:p>
            <a:pPr marL="1489075" lvl="2" indent="-460375" eaLnBrk="1" hangingPunct="1">
              <a:buFont typeface="Courier New" panose="02070309020205020404" pitchFamily="49" charset="0"/>
              <a:buChar char="o"/>
            </a:pPr>
            <a:r>
              <a:rPr lang="en-US" altLang="en-US" sz="2400" dirty="0">
                <a:latin typeface="+mn-lt"/>
                <a:cs typeface="Times New Roman" panose="02020603050405020304" pitchFamily="18" charset="0"/>
              </a:rPr>
              <a:t>DP (position) is still active</a:t>
            </a:r>
          </a:p>
          <a:p>
            <a:pPr marL="1031875" lvl="1" indent="-460375" eaLnBrk="1" hangingPunct="1">
              <a:buFont typeface="Arial" panose="020B0604020202020204" pitchFamily="34" charset="0"/>
              <a:buChar char="•"/>
            </a:pPr>
            <a:r>
              <a:rPr lang="en-US" altLang="en-US" sz="2400" dirty="0">
                <a:latin typeface="+mn-lt"/>
                <a:cs typeface="Times New Roman" panose="02020603050405020304" pitchFamily="18" charset="0"/>
              </a:rPr>
              <a:t>FLEX</a:t>
            </a:r>
          </a:p>
          <a:p>
            <a:pPr marL="1489075" lvl="2" indent="-460375" eaLnBrk="1" hangingPunct="1">
              <a:buFont typeface="Courier New" panose="02070309020205020404" pitchFamily="49" charset="0"/>
              <a:buChar char="o"/>
            </a:pPr>
            <a:r>
              <a:rPr lang="en-US" altLang="en-US" sz="2400" dirty="0">
                <a:latin typeface="+mn-lt"/>
                <a:cs typeface="Times New Roman" panose="02020603050405020304" pitchFamily="18" charset="0"/>
              </a:rPr>
              <a:t>DP (position) is no longer active</a:t>
            </a:r>
          </a:p>
          <a:p>
            <a:pPr marL="457200" indent="-457200" eaLnBrk="1" hangingPunct="1">
              <a:buFont typeface="Wingdings" panose="05000000000000000000" pitchFamily="2" charset="2"/>
              <a:buChar char="§"/>
            </a:pPr>
            <a:r>
              <a:rPr lang="en-US" altLang="en-US" sz="2800" dirty="0">
                <a:latin typeface="+mn-lt"/>
                <a:cs typeface="Times New Roman" panose="02020603050405020304" pitchFamily="18" charset="0"/>
              </a:rPr>
              <a:t>In all cases, the DP (player) has left the game, with one re-entry permitted.</a:t>
            </a:r>
          </a:p>
        </p:txBody>
      </p:sp>
      <p:sp>
        <p:nvSpPr>
          <p:cNvPr id="5" name="Footer Placeholder 3">
            <a:extLst>
              <a:ext uri="{FF2B5EF4-FFF2-40B4-BE49-F238E27FC236}">
                <a16:creationId xmlns:a16="http://schemas.microsoft.com/office/drawing/2014/main" xmlns="" id="{B19DF170-B805-49C7-8930-7446B06292F6}"/>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3627064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F949B968-E923-4580-9385-ACE166AF3232}"/>
              </a:ext>
            </a:extLst>
          </p:cNvPr>
          <p:cNvSpPr>
            <a:spLocks noGrp="1" noChangeArrowheads="1"/>
          </p:cNvSpPr>
          <p:nvPr>
            <p:ph type="title"/>
          </p:nvPr>
        </p:nvSpPr>
        <p:spPr/>
        <p:txBody>
          <a:bodyPr/>
          <a:lstStyle/>
          <a:p>
            <a:pPr eaLnBrk="1" hangingPunct="1"/>
            <a:r>
              <a:rPr lang="en-US" altLang="en-US" sz="4000">
                <a:cs typeface="Times New Roman" panose="02020603050405020304" pitchFamily="18" charset="0"/>
              </a:rPr>
              <a:t>SUBSTITUTING FOR THE DP</a:t>
            </a:r>
          </a:p>
        </p:txBody>
      </p:sp>
      <p:sp>
        <p:nvSpPr>
          <p:cNvPr id="13317" name="Rectangle 5">
            <a:extLst>
              <a:ext uri="{FF2B5EF4-FFF2-40B4-BE49-F238E27FC236}">
                <a16:creationId xmlns:a16="http://schemas.microsoft.com/office/drawing/2014/main" xmlns="" id="{E1631C83-E31F-409D-B449-A5120FBDBF70}"/>
              </a:ext>
            </a:extLst>
          </p:cNvPr>
          <p:cNvSpPr>
            <a:spLocks noChangeArrowheads="1"/>
          </p:cNvSpPr>
          <p:nvPr/>
        </p:nvSpPr>
        <p:spPr bwMode="auto">
          <a:xfrm>
            <a:off x="1257718" y="3273253"/>
            <a:ext cx="521862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Cooper has left the game and has a re-entry remaining</a:t>
            </a:r>
          </a:p>
        </p:txBody>
      </p:sp>
      <p:sp>
        <p:nvSpPr>
          <p:cNvPr id="13318" name="Rectangle 6">
            <a:extLst>
              <a:ext uri="{FF2B5EF4-FFF2-40B4-BE49-F238E27FC236}">
                <a16:creationId xmlns:a16="http://schemas.microsoft.com/office/drawing/2014/main" xmlns="" id="{54F528AB-315F-40CA-AB26-68E9A341F150}"/>
              </a:ext>
            </a:extLst>
          </p:cNvPr>
          <p:cNvSpPr>
            <a:spLocks noChangeArrowheads="1"/>
          </p:cNvSpPr>
          <p:nvPr/>
        </p:nvSpPr>
        <p:spPr bwMode="auto">
          <a:xfrm>
            <a:off x="1257719" y="5135334"/>
            <a:ext cx="6486578" cy="121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Baker is now the DP playing offense (using the bat)</a:t>
            </a:r>
          </a:p>
        </p:txBody>
      </p:sp>
      <p:sp>
        <p:nvSpPr>
          <p:cNvPr id="17413" name="Text Box 11">
            <a:extLst>
              <a:ext uri="{FF2B5EF4-FFF2-40B4-BE49-F238E27FC236}">
                <a16:creationId xmlns:a16="http://schemas.microsoft.com/office/drawing/2014/main" xmlns="" id="{AA2D568A-4357-46B1-BF84-6521D5B977AE}"/>
              </a:ext>
            </a:extLst>
          </p:cNvPr>
          <p:cNvSpPr txBox="1">
            <a:spLocks noChangeArrowheads="1"/>
          </p:cNvSpPr>
          <p:nvPr/>
        </p:nvSpPr>
        <p:spPr bwMode="auto">
          <a:xfrm>
            <a:off x="2193925" y="493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17414" name="Picture 11">
            <a:extLst>
              <a:ext uri="{FF2B5EF4-FFF2-40B4-BE49-F238E27FC236}">
                <a16:creationId xmlns:a16="http://schemas.microsoft.com/office/drawing/2014/main" xmlns="" id="{DCFDF17B-4A52-4922-B4F2-B6DD4876F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0024" y="398942"/>
            <a:ext cx="3689184" cy="613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xmlns="" id="{4FE4E43B-D7FE-4001-879F-6C6E242437C8}"/>
              </a:ext>
            </a:extLst>
          </p:cNvPr>
          <p:cNvSpPr/>
          <p:nvPr/>
        </p:nvSpPr>
        <p:spPr>
          <a:xfrm>
            <a:off x="7830575" y="3342049"/>
            <a:ext cx="3596562"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6" name="Text Box 18">
            <a:extLst>
              <a:ext uri="{FF2B5EF4-FFF2-40B4-BE49-F238E27FC236}">
                <a16:creationId xmlns:a16="http://schemas.microsoft.com/office/drawing/2014/main" xmlns="" id="{9D3A2A15-56DC-4EF0-9A32-91FA2D2B773C}"/>
              </a:ext>
            </a:extLst>
          </p:cNvPr>
          <p:cNvSpPr txBox="1">
            <a:spLocks noChangeArrowheads="1"/>
          </p:cNvSpPr>
          <p:nvPr/>
        </p:nvSpPr>
        <p:spPr bwMode="auto">
          <a:xfrm>
            <a:off x="9232901" y="3321843"/>
            <a:ext cx="5492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Baker</a:t>
            </a:r>
          </a:p>
        </p:txBody>
      </p:sp>
      <p:sp>
        <p:nvSpPr>
          <p:cNvPr id="17" name="Text Box 17">
            <a:extLst>
              <a:ext uri="{FF2B5EF4-FFF2-40B4-BE49-F238E27FC236}">
                <a16:creationId xmlns:a16="http://schemas.microsoft.com/office/drawing/2014/main" xmlns="" id="{54EC8695-42F8-4AF8-908A-D9173F7073EA}"/>
              </a:ext>
            </a:extLst>
          </p:cNvPr>
          <p:cNvSpPr txBox="1">
            <a:spLocks noChangeArrowheads="1"/>
          </p:cNvSpPr>
          <p:nvPr/>
        </p:nvSpPr>
        <p:spPr bwMode="auto">
          <a:xfrm>
            <a:off x="7898690" y="3332161"/>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4</a:t>
            </a:r>
          </a:p>
        </p:txBody>
      </p:sp>
      <p:sp>
        <p:nvSpPr>
          <p:cNvPr id="19" name="Rectangle 18">
            <a:extLst>
              <a:ext uri="{FF2B5EF4-FFF2-40B4-BE49-F238E27FC236}">
                <a16:creationId xmlns:a16="http://schemas.microsoft.com/office/drawing/2014/main" xmlns="" id="{4525D10C-5302-49D1-84AA-9C9214EEB75F}"/>
              </a:ext>
            </a:extLst>
          </p:cNvPr>
          <p:cNvSpPr/>
          <p:nvPr/>
        </p:nvSpPr>
        <p:spPr>
          <a:xfrm>
            <a:off x="7826924" y="5241609"/>
            <a:ext cx="3603073"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8" name="Freeform 20">
            <a:extLst>
              <a:ext uri="{FF2B5EF4-FFF2-40B4-BE49-F238E27FC236}">
                <a16:creationId xmlns:a16="http://schemas.microsoft.com/office/drawing/2014/main" xmlns="" id="{27D74F66-63A7-404C-B904-970B291DF88D}"/>
              </a:ext>
            </a:extLst>
          </p:cNvPr>
          <p:cNvSpPr>
            <a:spLocks/>
          </p:cNvSpPr>
          <p:nvPr/>
        </p:nvSpPr>
        <p:spPr bwMode="auto">
          <a:xfrm>
            <a:off x="7988300" y="5355909"/>
            <a:ext cx="1925638" cy="46038"/>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 name="Rectangle 13">
            <a:extLst>
              <a:ext uri="{FF2B5EF4-FFF2-40B4-BE49-F238E27FC236}">
                <a16:creationId xmlns:a16="http://schemas.microsoft.com/office/drawing/2014/main" xmlns="" id="{5F314BF4-CB9D-47F7-AC77-55839DF58687}"/>
              </a:ext>
            </a:extLst>
          </p:cNvPr>
          <p:cNvSpPr/>
          <p:nvPr/>
        </p:nvSpPr>
        <p:spPr>
          <a:xfrm>
            <a:off x="7830575" y="3143092"/>
            <a:ext cx="3596562"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5" name="Freeform 20">
            <a:extLst>
              <a:ext uri="{FF2B5EF4-FFF2-40B4-BE49-F238E27FC236}">
                <a16:creationId xmlns:a16="http://schemas.microsoft.com/office/drawing/2014/main" xmlns="" id="{1DE01AE3-7588-42B0-A13A-B9C65650D8C0}"/>
              </a:ext>
            </a:extLst>
          </p:cNvPr>
          <p:cNvSpPr>
            <a:spLocks/>
          </p:cNvSpPr>
          <p:nvPr/>
        </p:nvSpPr>
        <p:spPr bwMode="auto">
          <a:xfrm flipV="1">
            <a:off x="7917565" y="3185002"/>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423" name="Rectangle 5">
            <a:extLst>
              <a:ext uri="{FF2B5EF4-FFF2-40B4-BE49-F238E27FC236}">
                <a16:creationId xmlns:a16="http://schemas.microsoft.com/office/drawing/2014/main" xmlns="" id="{A033365E-6C75-4E8E-B6C5-26463A17A24C}"/>
              </a:ext>
            </a:extLst>
          </p:cNvPr>
          <p:cNvSpPr>
            <a:spLocks noChangeArrowheads="1"/>
          </p:cNvSpPr>
          <p:nvPr/>
        </p:nvSpPr>
        <p:spPr bwMode="auto">
          <a:xfrm>
            <a:off x="1257718" y="1901653"/>
            <a:ext cx="5218627"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Baker pinch-runs for Cooper</a:t>
            </a:r>
          </a:p>
        </p:txBody>
      </p:sp>
      <p:sp>
        <p:nvSpPr>
          <p:cNvPr id="23" name="Freeform 20">
            <a:extLst>
              <a:ext uri="{FF2B5EF4-FFF2-40B4-BE49-F238E27FC236}">
                <a16:creationId xmlns:a16="http://schemas.microsoft.com/office/drawing/2014/main" xmlns="" id="{3FB4D4BD-E2EA-488F-A763-5893CCCEB524}"/>
              </a:ext>
            </a:extLst>
          </p:cNvPr>
          <p:cNvSpPr>
            <a:spLocks/>
          </p:cNvSpPr>
          <p:nvPr/>
        </p:nvSpPr>
        <p:spPr bwMode="auto">
          <a:xfrm flipV="1">
            <a:off x="9182733" y="3195636"/>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4" name="Picture 23">
            <a:extLst>
              <a:ext uri="{FF2B5EF4-FFF2-40B4-BE49-F238E27FC236}">
                <a16:creationId xmlns:a16="http://schemas.microsoft.com/office/drawing/2014/main" xmlns="" id="{15126952-32C0-4E2A-A2DD-63BE06CF9B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546706" y="3300702"/>
            <a:ext cx="1278383" cy="70990"/>
          </a:xfrm>
          <a:prstGeom prst="rect">
            <a:avLst/>
          </a:prstGeom>
        </p:spPr>
      </p:pic>
      <p:pic>
        <p:nvPicPr>
          <p:cNvPr id="25" name="Picture 24" descr="A picture containing baseball, game, cup&#10;&#10;Description automatically generated">
            <a:extLst>
              <a:ext uri="{FF2B5EF4-FFF2-40B4-BE49-F238E27FC236}">
                <a16:creationId xmlns:a16="http://schemas.microsoft.com/office/drawing/2014/main" xmlns="" id="{E25F102D-9B44-4228-94FA-BF9D570662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1383" y="4335304"/>
            <a:ext cx="317373" cy="373380"/>
          </a:xfrm>
          <a:prstGeom prst="rect">
            <a:avLst/>
          </a:prstGeom>
        </p:spPr>
      </p:pic>
      <p:sp>
        <p:nvSpPr>
          <p:cNvPr id="2" name="Explosion: 14 Points 1">
            <a:extLst>
              <a:ext uri="{FF2B5EF4-FFF2-40B4-BE49-F238E27FC236}">
                <a16:creationId xmlns:a16="http://schemas.microsoft.com/office/drawing/2014/main" xmlns="" id="{63090CCD-2D6C-4A9C-A717-9F66D50AD11A}"/>
              </a:ext>
            </a:extLst>
          </p:cNvPr>
          <p:cNvSpPr/>
          <p:nvPr/>
        </p:nvSpPr>
        <p:spPr>
          <a:xfrm>
            <a:off x="985304" y="1631791"/>
            <a:ext cx="6450593" cy="395001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5B"/>
                </a:solidFill>
              </a:rPr>
              <a:t>This is no different than a substitution for any other player/position in the lineup!</a:t>
            </a:r>
          </a:p>
        </p:txBody>
      </p:sp>
      <p:sp>
        <p:nvSpPr>
          <p:cNvPr id="21" name="Footer Placeholder 3">
            <a:extLst>
              <a:ext uri="{FF2B5EF4-FFF2-40B4-BE49-F238E27FC236}">
                <a16:creationId xmlns:a16="http://schemas.microsoft.com/office/drawing/2014/main" xmlns="" id="{9C9EB5FE-ADEC-446E-804C-833B51F6023D}"/>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22" presetClass="entr" presetSubtype="8" fill="hold" nodeType="withEffect">
                                  <p:stCondLst>
                                    <p:cond delay="300"/>
                                  </p:stCondLst>
                                  <p:childTnLst>
                                    <p:set>
                                      <p:cBhvr>
                                        <p:cTn id="8" dur="1" fill="hold">
                                          <p:stCondLst>
                                            <p:cond delay="0"/>
                                          </p:stCondLst>
                                        </p:cTn>
                                        <p:tgtEl>
                                          <p:spTgt spid="18"/>
                                        </p:tgtEl>
                                        <p:attrNameLst>
                                          <p:attrName>style.visibility</p:attrName>
                                        </p:attrNameLst>
                                      </p:cBhvr>
                                      <p:to>
                                        <p:strVal val="visible"/>
                                      </p:to>
                                    </p:set>
                                    <p:animEffect transition="in" filter="wipe(left)">
                                      <p:cBhvr>
                                        <p:cTn id="9" dur="500"/>
                                        <p:tgtEl>
                                          <p:spTgt spid="18"/>
                                        </p:tgtEl>
                                      </p:cBhvr>
                                    </p:animEffect>
                                  </p:childTnLst>
                                </p:cTn>
                              </p:par>
                            </p:childTnLst>
                          </p:cTn>
                        </p:par>
                        <p:par>
                          <p:cTn id="10" fill="hold" nodeType="afterGroup">
                            <p:stCondLst>
                              <p:cond delay="800"/>
                            </p:stCondLst>
                            <p:childTnLst>
                              <p:par>
                                <p:cTn id="11" presetID="1" presetClass="entr" presetSubtype="0" fill="hold" grpId="0" nodeType="afterEffect">
                                  <p:stCondLst>
                                    <p:cond delay="60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60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60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3317"/>
                                        </p:tgtEl>
                                        <p:attrNameLst>
                                          <p:attrName>style.visibility</p:attrName>
                                        </p:attrNameLst>
                                      </p:cBhvr>
                                      <p:to>
                                        <p:strVal val="visible"/>
                                      </p:to>
                                    </p:set>
                                  </p:childTnLst>
                                </p:cTn>
                              </p:par>
                              <p:par>
                                <p:cTn id="21" presetID="1" presetClass="entr" presetSubtype="0" fill="hold" grpId="0" nodeType="withEffect">
                                  <p:stCondLst>
                                    <p:cond delay="500"/>
                                  </p:stCondLst>
                                  <p:childTnLst>
                                    <p:set>
                                      <p:cBhvr>
                                        <p:cTn id="22" dur="1" fill="hold">
                                          <p:stCondLst>
                                            <p:cond delay="0"/>
                                          </p:stCondLst>
                                        </p:cTn>
                                        <p:tgtEl>
                                          <p:spTgt spid="14"/>
                                        </p:tgtEl>
                                        <p:attrNameLst>
                                          <p:attrName>style.visibility</p:attrName>
                                        </p:attrNameLst>
                                      </p:cBhvr>
                                      <p:to>
                                        <p:strVal val="visible"/>
                                      </p:to>
                                    </p:set>
                                  </p:childTnLst>
                                </p:cTn>
                              </p:par>
                              <p:par>
                                <p:cTn id="23" presetID="22" presetClass="entr" presetSubtype="8" fill="hold" nodeType="withEffect">
                                  <p:stCondLst>
                                    <p:cond delay="50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par>
                                <p:cTn id="26" presetID="22" presetClass="entr" presetSubtype="8" fill="hold" nodeType="withEffect">
                                  <p:stCondLst>
                                    <p:cond delay="500"/>
                                  </p:stCondLst>
                                  <p:childTnLst>
                                    <p:set>
                                      <p:cBhvr>
                                        <p:cTn id="27" dur="1" fill="hold">
                                          <p:stCondLst>
                                            <p:cond delay="0"/>
                                          </p:stCondLst>
                                        </p:cTn>
                                        <p:tgtEl>
                                          <p:spTgt spid="23"/>
                                        </p:tgtEl>
                                        <p:attrNameLst>
                                          <p:attrName>style.visibility</p:attrName>
                                        </p:attrNameLst>
                                      </p:cBhvr>
                                      <p:to>
                                        <p:strVal val="visible"/>
                                      </p:to>
                                    </p:set>
                                    <p:animEffect transition="in" filter="wipe(left)">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33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P spid="13318" grpId="0" autoUpdateAnimBg="0"/>
      <p:bldP spid="20" grpId="0" animBg="1"/>
      <p:bldP spid="16" grpId="0"/>
      <p:bldP spid="17" grpId="0"/>
      <p:bldP spid="19" grpId="0" animBg="1"/>
      <p:bldP spid="14" grpId="0" animBg="1"/>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EC27FBAF-07BF-4387-8CC2-1B11B189DBFB}"/>
              </a:ext>
            </a:extLst>
          </p:cNvPr>
          <p:cNvSpPr>
            <a:spLocks noGrp="1" noChangeArrowheads="1"/>
          </p:cNvSpPr>
          <p:nvPr>
            <p:ph type="title"/>
          </p:nvPr>
        </p:nvSpPr>
        <p:spPr/>
        <p:txBody>
          <a:bodyPr/>
          <a:lstStyle/>
          <a:p>
            <a:pPr eaLnBrk="1" hangingPunct="1"/>
            <a:r>
              <a:rPr lang="en-US" altLang="en-US" sz="3700">
                <a:cs typeface="Times New Roman" panose="02020603050405020304" pitchFamily="18" charset="0"/>
              </a:rPr>
              <a:t>THE FLEX MAY PLAY OFFENSE</a:t>
            </a:r>
          </a:p>
        </p:txBody>
      </p:sp>
      <p:sp>
        <p:nvSpPr>
          <p:cNvPr id="15365" name="Rectangle 5">
            <a:extLst>
              <a:ext uri="{FF2B5EF4-FFF2-40B4-BE49-F238E27FC236}">
                <a16:creationId xmlns:a16="http://schemas.microsoft.com/office/drawing/2014/main" xmlns="" id="{BA162D89-7FB9-449A-B743-06BBA5D86DA1}"/>
              </a:ext>
            </a:extLst>
          </p:cNvPr>
          <p:cNvSpPr>
            <a:spLocks noChangeArrowheads="1"/>
          </p:cNvSpPr>
          <p:nvPr/>
        </p:nvSpPr>
        <p:spPr bwMode="auto">
          <a:xfrm>
            <a:off x="1316436" y="2999327"/>
            <a:ext cx="607902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The FLEX (Green) is now batting in the No. 7 position (Still has their mitt and now uses the bat too)</a:t>
            </a:r>
          </a:p>
        </p:txBody>
      </p:sp>
      <p:sp>
        <p:nvSpPr>
          <p:cNvPr id="15366" name="Rectangle 6">
            <a:extLst>
              <a:ext uri="{FF2B5EF4-FFF2-40B4-BE49-F238E27FC236}">
                <a16:creationId xmlns:a16="http://schemas.microsoft.com/office/drawing/2014/main" xmlns="" id="{0424C470-C22B-4546-BFB4-FF1C189C4977}"/>
              </a:ext>
            </a:extLst>
          </p:cNvPr>
          <p:cNvSpPr>
            <a:spLocks noChangeArrowheads="1"/>
          </p:cNvSpPr>
          <p:nvPr/>
        </p:nvSpPr>
        <p:spPr bwMode="auto">
          <a:xfrm>
            <a:off x="1439263" y="5246078"/>
            <a:ext cx="538517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Lineup is down to nine</a:t>
            </a:r>
          </a:p>
        </p:txBody>
      </p:sp>
      <p:sp>
        <p:nvSpPr>
          <p:cNvPr id="19461" name="Text Box 10">
            <a:extLst>
              <a:ext uri="{FF2B5EF4-FFF2-40B4-BE49-F238E27FC236}">
                <a16:creationId xmlns:a16="http://schemas.microsoft.com/office/drawing/2014/main" xmlns="" id="{5E2F0466-6770-4DD8-B56F-E9CEFB343EF2}"/>
              </a:ext>
            </a:extLst>
          </p:cNvPr>
          <p:cNvSpPr txBox="1">
            <a:spLocks noChangeArrowheads="1"/>
          </p:cNvSpPr>
          <p:nvPr/>
        </p:nvSpPr>
        <p:spPr bwMode="auto">
          <a:xfrm>
            <a:off x="19653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19462" name="Picture 11">
            <a:extLst>
              <a:ext uri="{FF2B5EF4-FFF2-40B4-BE49-F238E27FC236}">
                <a16:creationId xmlns:a16="http://schemas.microsoft.com/office/drawing/2014/main" xmlns="" id="{C8FF6407-56BF-489B-A360-E210A5F1A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826" y="417513"/>
            <a:ext cx="3695528" cy="614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xmlns="" id="{6C5942A8-3595-49E4-AEF3-EC914E331A2A}"/>
              </a:ext>
            </a:extLst>
          </p:cNvPr>
          <p:cNvSpPr/>
          <p:nvPr/>
        </p:nvSpPr>
        <p:spPr>
          <a:xfrm>
            <a:off x="7823199" y="3164298"/>
            <a:ext cx="3581401"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5" name="Rectangle 14">
            <a:extLst>
              <a:ext uri="{FF2B5EF4-FFF2-40B4-BE49-F238E27FC236}">
                <a16:creationId xmlns:a16="http://schemas.microsoft.com/office/drawing/2014/main" xmlns="" id="{11568523-8A6D-4B50-B738-061A2ACD354F}"/>
              </a:ext>
            </a:extLst>
          </p:cNvPr>
          <p:cNvSpPr/>
          <p:nvPr/>
        </p:nvSpPr>
        <p:spPr>
          <a:xfrm>
            <a:off x="7823200" y="4400254"/>
            <a:ext cx="3606798"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6" name="Freeform 15">
            <a:extLst>
              <a:ext uri="{FF2B5EF4-FFF2-40B4-BE49-F238E27FC236}">
                <a16:creationId xmlns:a16="http://schemas.microsoft.com/office/drawing/2014/main" xmlns="" id="{3086DBA8-936F-4A82-8124-FD8CD87F1271}"/>
              </a:ext>
            </a:extLst>
          </p:cNvPr>
          <p:cNvSpPr>
            <a:spLocks/>
          </p:cNvSpPr>
          <p:nvPr/>
        </p:nvSpPr>
        <p:spPr bwMode="auto">
          <a:xfrm>
            <a:off x="10042525" y="3267075"/>
            <a:ext cx="361323" cy="1254125"/>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7" name="Rectangle 5">
            <a:extLst>
              <a:ext uri="{FF2B5EF4-FFF2-40B4-BE49-F238E27FC236}">
                <a16:creationId xmlns:a16="http://schemas.microsoft.com/office/drawing/2014/main" xmlns="" id="{CF8D3295-5405-4D0B-9D1A-07D9133C3582}"/>
              </a:ext>
            </a:extLst>
          </p:cNvPr>
          <p:cNvSpPr>
            <a:spLocks noChangeArrowheads="1"/>
          </p:cNvSpPr>
          <p:nvPr/>
        </p:nvSpPr>
        <p:spPr bwMode="auto">
          <a:xfrm>
            <a:off x="1322192" y="1921745"/>
            <a:ext cx="621407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If the FLEX bats or runs for the DP, the DP leaves the game</a:t>
            </a:r>
          </a:p>
        </p:txBody>
      </p:sp>
      <p:sp>
        <p:nvSpPr>
          <p:cNvPr id="17" name="Freeform 20">
            <a:extLst>
              <a:ext uri="{FF2B5EF4-FFF2-40B4-BE49-F238E27FC236}">
                <a16:creationId xmlns:a16="http://schemas.microsoft.com/office/drawing/2014/main" xmlns="" id="{F867D8E1-C4DD-4533-B9B5-8B7180CB7C8B}"/>
              </a:ext>
            </a:extLst>
          </p:cNvPr>
          <p:cNvSpPr>
            <a:spLocks/>
          </p:cNvSpPr>
          <p:nvPr/>
        </p:nvSpPr>
        <p:spPr bwMode="auto">
          <a:xfrm flipV="1">
            <a:off x="7900898" y="3201669"/>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20">
            <a:extLst>
              <a:ext uri="{FF2B5EF4-FFF2-40B4-BE49-F238E27FC236}">
                <a16:creationId xmlns:a16="http://schemas.microsoft.com/office/drawing/2014/main" xmlns="" id="{9AEC6CAB-01EA-4B1A-917E-0AAB1F88AA64}"/>
              </a:ext>
            </a:extLst>
          </p:cNvPr>
          <p:cNvSpPr>
            <a:spLocks/>
          </p:cNvSpPr>
          <p:nvPr/>
        </p:nvSpPr>
        <p:spPr bwMode="auto">
          <a:xfrm flipV="1">
            <a:off x="9168447" y="3224208"/>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xmlns="" id="{67F81E3B-5414-4721-BDD7-31E292493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539060" y="3238720"/>
            <a:ext cx="1278383" cy="70990"/>
          </a:xfrm>
          <a:prstGeom prst="rect">
            <a:avLst/>
          </a:prstGeom>
        </p:spPr>
      </p:pic>
      <p:pic>
        <p:nvPicPr>
          <p:cNvPr id="20" name="Picture 19" descr="A picture containing baseball, game, cup&#10;&#10;Description automatically generated">
            <a:extLst>
              <a:ext uri="{FF2B5EF4-FFF2-40B4-BE49-F238E27FC236}">
                <a16:creationId xmlns:a16="http://schemas.microsoft.com/office/drawing/2014/main" xmlns="" id="{3DE2AEB1-15AE-4721-B18F-A9B00BB299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21" name="Explosion: 14 Points 20">
            <a:extLst>
              <a:ext uri="{FF2B5EF4-FFF2-40B4-BE49-F238E27FC236}">
                <a16:creationId xmlns:a16="http://schemas.microsoft.com/office/drawing/2014/main" xmlns="" id="{90835977-541F-4697-A245-CCA6606073E6}"/>
              </a:ext>
            </a:extLst>
          </p:cNvPr>
          <p:cNvSpPr/>
          <p:nvPr/>
        </p:nvSpPr>
        <p:spPr>
          <a:xfrm>
            <a:off x="412560" y="1368088"/>
            <a:ext cx="7355510" cy="467950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5B"/>
                </a:solidFill>
              </a:rPr>
              <a:t>Drawing this arrow from the FLEX position up to the DP position leaves no doubt who is playing offense in the DP’s position.</a:t>
            </a:r>
          </a:p>
        </p:txBody>
      </p:sp>
      <p:cxnSp>
        <p:nvCxnSpPr>
          <p:cNvPr id="5" name="Straight Arrow Connector 4">
            <a:extLst>
              <a:ext uri="{FF2B5EF4-FFF2-40B4-BE49-F238E27FC236}">
                <a16:creationId xmlns:a16="http://schemas.microsoft.com/office/drawing/2014/main" xmlns="" id="{49F9B20D-0256-4277-A9B8-40D86595D0F8}"/>
              </a:ext>
            </a:extLst>
          </p:cNvPr>
          <p:cNvCxnSpPr>
            <a:cxnSpLocks/>
          </p:cNvCxnSpPr>
          <p:nvPr/>
        </p:nvCxnSpPr>
        <p:spPr>
          <a:xfrm>
            <a:off x="5120640" y="2914650"/>
            <a:ext cx="5129847" cy="979487"/>
          </a:xfrm>
          <a:prstGeom prst="straightConnector1">
            <a:avLst/>
          </a:prstGeom>
          <a:ln w="3810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22" name="Footer Placeholder 3">
            <a:extLst>
              <a:ext uri="{FF2B5EF4-FFF2-40B4-BE49-F238E27FC236}">
                <a16:creationId xmlns:a16="http://schemas.microsoft.com/office/drawing/2014/main" xmlns="" id="{B13B5A30-2553-4735-95C4-1A191101E89C}"/>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wipe(left)">
                                      <p:cBhvr>
                                        <p:cTn id="9" dur="500"/>
                                        <p:tgtEl>
                                          <p:spTgt spid="17"/>
                                        </p:tgtEl>
                                      </p:cBhvr>
                                    </p:animEffect>
                                  </p:childTnLst>
                                </p:cTn>
                              </p:par>
                              <p:par>
                                <p:cTn id="10" presetID="22" presetClass="entr" presetSubtype="8"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5365"/>
                                        </p:tgtEl>
                                        <p:attrNameLst>
                                          <p:attrName>style.visibility</p:attrName>
                                        </p:attrNameLst>
                                      </p:cBhvr>
                                      <p:to>
                                        <p:strVal val="visible"/>
                                      </p:to>
                                    </p:set>
                                  </p:childTnLst>
                                </p:cTn>
                              </p:par>
                              <p:par>
                                <p:cTn id="17" presetID="42" presetClass="path" presetSubtype="0" accel="50000" decel="50000" fill="hold" nodeType="withEffect">
                                  <p:stCondLst>
                                    <p:cond delay="0"/>
                                  </p:stCondLst>
                                  <p:childTnLst>
                                    <p:animMotion origin="layout" path="M -1.875E-6 -4.81481E-6 L -0.03112 0.18195 " pathEditMode="relative" rAng="0" ptsTypes="AA">
                                      <p:cBhvr>
                                        <p:cTn id="18" dur="2000" fill="hold"/>
                                        <p:tgtEl>
                                          <p:spTgt spid="19"/>
                                        </p:tgtEl>
                                        <p:attrNameLst>
                                          <p:attrName>ppt_x</p:attrName>
                                          <p:attrName>ppt_y</p:attrName>
                                        </p:attrNameLst>
                                      </p:cBhvr>
                                      <p:rCtr x="-1563" y="9097"/>
                                    </p:animMotion>
                                  </p:childTnLst>
                                </p:cTn>
                              </p:par>
                              <p:par>
                                <p:cTn id="19" presetID="22" presetClass="entr" presetSubtype="4"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1536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par>
                                <p:cTn id="32" presetID="22" presetClass="entr" presetSubtype="8" fill="hold" nodeType="withEffect">
                                  <p:stCondLst>
                                    <p:cond delay="60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autoUpdateAnimBg="0"/>
      <p:bldP spid="15366" grpId="0" autoUpdateAnimBg="0"/>
      <p:bldP spid="13" grpId="0" animBg="1"/>
      <p:bldP spid="15"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EC27FBAF-07BF-4387-8CC2-1B11B189DBFB}"/>
              </a:ext>
            </a:extLst>
          </p:cNvPr>
          <p:cNvSpPr>
            <a:spLocks noGrp="1" noChangeArrowheads="1"/>
          </p:cNvSpPr>
          <p:nvPr>
            <p:ph type="title"/>
          </p:nvPr>
        </p:nvSpPr>
        <p:spPr/>
        <p:txBody>
          <a:bodyPr/>
          <a:lstStyle/>
          <a:p>
            <a:pPr eaLnBrk="1" hangingPunct="1"/>
            <a:r>
              <a:rPr lang="en-US" altLang="en-US" sz="3700" dirty="0">
                <a:cs typeface="Times New Roman" panose="02020603050405020304" pitchFamily="18" charset="0"/>
              </a:rPr>
              <a:t>THE DP RE-Enters</a:t>
            </a:r>
          </a:p>
        </p:txBody>
      </p:sp>
      <p:sp>
        <p:nvSpPr>
          <p:cNvPr id="15365" name="Rectangle 5">
            <a:extLst>
              <a:ext uri="{FF2B5EF4-FFF2-40B4-BE49-F238E27FC236}">
                <a16:creationId xmlns:a16="http://schemas.microsoft.com/office/drawing/2014/main" xmlns="" id="{BA162D89-7FB9-449A-B743-06BBA5D86DA1}"/>
              </a:ext>
            </a:extLst>
          </p:cNvPr>
          <p:cNvSpPr>
            <a:spLocks noChangeArrowheads="1"/>
          </p:cNvSpPr>
          <p:nvPr/>
        </p:nvSpPr>
        <p:spPr bwMode="auto">
          <a:xfrm>
            <a:off x="1058238" y="3112773"/>
            <a:ext cx="634884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The FLEX (Green):</a:t>
            </a:r>
          </a:p>
          <a:p>
            <a:pPr lvl="1" eaLnBrk="1" hangingPunct="1">
              <a:buClrTx/>
            </a:pPr>
            <a:r>
              <a:rPr lang="en-US" altLang="en-US" sz="3200" dirty="0">
                <a:latin typeface="+mn-lt"/>
                <a:cs typeface="Times New Roman" panose="02020603050405020304" pitchFamily="18" charset="0"/>
              </a:rPr>
              <a:t>Returns to the No. 10 position in the lineup</a:t>
            </a:r>
          </a:p>
          <a:p>
            <a:pPr lvl="1" eaLnBrk="1" hangingPunct="1">
              <a:buClrTx/>
            </a:pPr>
            <a:r>
              <a:rPr lang="en-US" altLang="en-US" sz="3200" dirty="0">
                <a:latin typeface="+mn-lt"/>
                <a:cs typeface="Times New Roman" panose="02020603050405020304" pitchFamily="18" charset="0"/>
              </a:rPr>
              <a:t>Plays defense only</a:t>
            </a:r>
          </a:p>
          <a:p>
            <a:pPr lvl="1" eaLnBrk="1" hangingPunct="1">
              <a:buClrTx/>
            </a:pPr>
            <a:r>
              <a:rPr lang="en-US" altLang="en-US" sz="3200" dirty="0">
                <a:latin typeface="+mn-lt"/>
                <a:cs typeface="Times New Roman" panose="02020603050405020304" pitchFamily="18" charset="0"/>
              </a:rPr>
              <a:t>Has never left the game (never gave up their mitt)</a:t>
            </a:r>
          </a:p>
        </p:txBody>
      </p:sp>
      <p:sp>
        <p:nvSpPr>
          <p:cNvPr id="19461" name="Text Box 10">
            <a:extLst>
              <a:ext uri="{FF2B5EF4-FFF2-40B4-BE49-F238E27FC236}">
                <a16:creationId xmlns:a16="http://schemas.microsoft.com/office/drawing/2014/main" xmlns="" id="{5E2F0466-6770-4DD8-B56F-E9CEFB343EF2}"/>
              </a:ext>
            </a:extLst>
          </p:cNvPr>
          <p:cNvSpPr txBox="1">
            <a:spLocks noChangeArrowheads="1"/>
          </p:cNvSpPr>
          <p:nvPr/>
        </p:nvSpPr>
        <p:spPr bwMode="auto">
          <a:xfrm>
            <a:off x="19653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19462" name="Picture 11">
            <a:extLst>
              <a:ext uri="{FF2B5EF4-FFF2-40B4-BE49-F238E27FC236}">
                <a16:creationId xmlns:a16="http://schemas.microsoft.com/office/drawing/2014/main" xmlns="" id="{C8FF6407-56BF-489B-A360-E210A5F1A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3826" y="417513"/>
            <a:ext cx="3695528" cy="614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xmlns="" id="{6C5942A8-3595-49E4-AEF3-EC914E331A2A}"/>
              </a:ext>
            </a:extLst>
          </p:cNvPr>
          <p:cNvSpPr/>
          <p:nvPr/>
        </p:nvSpPr>
        <p:spPr>
          <a:xfrm>
            <a:off x="7823199" y="3164298"/>
            <a:ext cx="3581401"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5" name="Rectangle 14">
            <a:extLst>
              <a:ext uri="{FF2B5EF4-FFF2-40B4-BE49-F238E27FC236}">
                <a16:creationId xmlns:a16="http://schemas.microsoft.com/office/drawing/2014/main" xmlns="" id="{11568523-8A6D-4B50-B738-061A2ACD354F}"/>
              </a:ext>
            </a:extLst>
          </p:cNvPr>
          <p:cNvSpPr/>
          <p:nvPr/>
        </p:nvSpPr>
        <p:spPr>
          <a:xfrm>
            <a:off x="7823200" y="4400254"/>
            <a:ext cx="3606798"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6" name="Freeform 15">
            <a:extLst>
              <a:ext uri="{FF2B5EF4-FFF2-40B4-BE49-F238E27FC236}">
                <a16:creationId xmlns:a16="http://schemas.microsoft.com/office/drawing/2014/main" xmlns="" id="{3086DBA8-936F-4A82-8124-FD8CD87F1271}"/>
              </a:ext>
            </a:extLst>
          </p:cNvPr>
          <p:cNvSpPr>
            <a:spLocks/>
          </p:cNvSpPr>
          <p:nvPr/>
        </p:nvSpPr>
        <p:spPr bwMode="auto">
          <a:xfrm>
            <a:off x="10042525" y="3267075"/>
            <a:ext cx="361323" cy="1254125"/>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67" name="Rectangle 5">
            <a:extLst>
              <a:ext uri="{FF2B5EF4-FFF2-40B4-BE49-F238E27FC236}">
                <a16:creationId xmlns:a16="http://schemas.microsoft.com/office/drawing/2014/main" xmlns="" id="{CF8D3295-5405-4D0B-9D1A-07D9133C3582}"/>
              </a:ext>
            </a:extLst>
          </p:cNvPr>
          <p:cNvSpPr>
            <a:spLocks noChangeArrowheads="1"/>
          </p:cNvSpPr>
          <p:nvPr/>
        </p:nvSpPr>
        <p:spPr bwMode="auto">
          <a:xfrm>
            <a:off x="1046380" y="1921745"/>
            <a:ext cx="6489884"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The DP (Cooper) re-enters to bat or run (takes their bat back</a:t>
            </a:r>
            <a:r>
              <a:rPr lang="en-US" altLang="en-US" sz="3200" dirty="0">
                <a:cs typeface="Times New Roman" panose="02020603050405020304" pitchFamily="18" charset="0"/>
              </a:rPr>
              <a:t>)</a:t>
            </a:r>
          </a:p>
        </p:txBody>
      </p:sp>
      <p:sp>
        <p:nvSpPr>
          <p:cNvPr id="17" name="Freeform 20">
            <a:extLst>
              <a:ext uri="{FF2B5EF4-FFF2-40B4-BE49-F238E27FC236}">
                <a16:creationId xmlns:a16="http://schemas.microsoft.com/office/drawing/2014/main" xmlns="" id="{F867D8E1-C4DD-4533-B9B5-8B7180CB7C8B}"/>
              </a:ext>
            </a:extLst>
          </p:cNvPr>
          <p:cNvSpPr>
            <a:spLocks/>
          </p:cNvSpPr>
          <p:nvPr/>
        </p:nvSpPr>
        <p:spPr bwMode="auto">
          <a:xfrm flipV="1">
            <a:off x="7900898" y="3201669"/>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 name="Freeform 20">
            <a:extLst>
              <a:ext uri="{FF2B5EF4-FFF2-40B4-BE49-F238E27FC236}">
                <a16:creationId xmlns:a16="http://schemas.microsoft.com/office/drawing/2014/main" xmlns="" id="{9AEC6CAB-01EA-4B1A-917E-0AAB1F88AA64}"/>
              </a:ext>
            </a:extLst>
          </p:cNvPr>
          <p:cNvSpPr>
            <a:spLocks/>
          </p:cNvSpPr>
          <p:nvPr/>
        </p:nvSpPr>
        <p:spPr bwMode="auto">
          <a:xfrm flipV="1">
            <a:off x="9168447" y="3224208"/>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9" name="Picture 18">
            <a:extLst>
              <a:ext uri="{FF2B5EF4-FFF2-40B4-BE49-F238E27FC236}">
                <a16:creationId xmlns:a16="http://schemas.microsoft.com/office/drawing/2014/main" xmlns="" id="{67F81E3B-5414-4721-BDD7-31E292493A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049659" y="4485705"/>
            <a:ext cx="1278383" cy="70990"/>
          </a:xfrm>
          <a:prstGeom prst="rect">
            <a:avLst/>
          </a:prstGeom>
        </p:spPr>
      </p:pic>
      <p:pic>
        <p:nvPicPr>
          <p:cNvPr id="20" name="Picture 19" descr="A picture containing baseball, game, cup&#10;&#10;Description automatically generated">
            <a:extLst>
              <a:ext uri="{FF2B5EF4-FFF2-40B4-BE49-F238E27FC236}">
                <a16:creationId xmlns:a16="http://schemas.microsoft.com/office/drawing/2014/main" xmlns="" id="{3DE2AEB1-15AE-4721-B18F-A9B00BB299C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21" name="Explosion: 14 Points 20">
            <a:extLst>
              <a:ext uri="{FF2B5EF4-FFF2-40B4-BE49-F238E27FC236}">
                <a16:creationId xmlns:a16="http://schemas.microsoft.com/office/drawing/2014/main" xmlns="" id="{90835977-541F-4697-A245-CCA6606073E6}"/>
              </a:ext>
            </a:extLst>
          </p:cNvPr>
          <p:cNvSpPr/>
          <p:nvPr/>
        </p:nvSpPr>
        <p:spPr>
          <a:xfrm>
            <a:off x="223837" y="1258391"/>
            <a:ext cx="7355510" cy="4679507"/>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5B"/>
                </a:solidFill>
              </a:rPr>
              <a:t>Drawing this arrow shows that the FLEX went back to playing defense only.</a:t>
            </a:r>
          </a:p>
        </p:txBody>
      </p:sp>
      <p:cxnSp>
        <p:nvCxnSpPr>
          <p:cNvPr id="5" name="Straight Arrow Connector 4">
            <a:extLst>
              <a:ext uri="{FF2B5EF4-FFF2-40B4-BE49-F238E27FC236}">
                <a16:creationId xmlns:a16="http://schemas.microsoft.com/office/drawing/2014/main" xmlns="" id="{49F9B20D-0256-4277-A9B8-40D86595D0F8}"/>
              </a:ext>
            </a:extLst>
          </p:cNvPr>
          <p:cNvCxnSpPr>
            <a:cxnSpLocks/>
          </p:cNvCxnSpPr>
          <p:nvPr/>
        </p:nvCxnSpPr>
        <p:spPr>
          <a:xfrm>
            <a:off x="4936401" y="3159421"/>
            <a:ext cx="5623355" cy="785052"/>
          </a:xfrm>
          <a:prstGeom prst="straightConnector1">
            <a:avLst/>
          </a:prstGeom>
          <a:ln w="38100">
            <a:solidFill>
              <a:srgbClr val="000000"/>
            </a:solidFill>
            <a:tailEnd type="triangle"/>
          </a:ln>
        </p:spPr>
        <p:style>
          <a:lnRef idx="1">
            <a:schemeClr val="dk1"/>
          </a:lnRef>
          <a:fillRef idx="0">
            <a:schemeClr val="dk1"/>
          </a:fillRef>
          <a:effectRef idx="0">
            <a:schemeClr val="dk1"/>
          </a:effectRef>
          <a:fontRef idx="minor">
            <a:schemeClr val="tx1"/>
          </a:fontRef>
        </p:style>
      </p:cxnSp>
      <p:sp>
        <p:nvSpPr>
          <p:cNvPr id="22" name="Freeform 16">
            <a:extLst>
              <a:ext uri="{FF2B5EF4-FFF2-40B4-BE49-F238E27FC236}">
                <a16:creationId xmlns:a16="http://schemas.microsoft.com/office/drawing/2014/main" xmlns="" id="{E186A037-1675-4DCD-BA3A-AB9AAD39DE94}"/>
              </a:ext>
            </a:extLst>
          </p:cNvPr>
          <p:cNvSpPr>
            <a:spLocks/>
          </p:cNvSpPr>
          <p:nvPr/>
        </p:nvSpPr>
        <p:spPr bwMode="auto">
          <a:xfrm>
            <a:off x="10198433" y="3248025"/>
            <a:ext cx="361323" cy="129675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Oval 22">
            <a:extLst>
              <a:ext uri="{FF2B5EF4-FFF2-40B4-BE49-F238E27FC236}">
                <a16:creationId xmlns:a16="http://schemas.microsoft.com/office/drawing/2014/main" xmlns="" id="{87886A4F-757C-4964-A7FE-6CC0EDF1716B}"/>
              </a:ext>
            </a:extLst>
          </p:cNvPr>
          <p:cNvSpPr>
            <a:spLocks noChangeArrowheads="1"/>
          </p:cNvSpPr>
          <p:nvPr/>
        </p:nvSpPr>
        <p:spPr bwMode="auto">
          <a:xfrm>
            <a:off x="9120188" y="3136900"/>
            <a:ext cx="909638" cy="3048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4" name="Oval 23">
            <a:extLst>
              <a:ext uri="{FF2B5EF4-FFF2-40B4-BE49-F238E27FC236}">
                <a16:creationId xmlns:a16="http://schemas.microsoft.com/office/drawing/2014/main" xmlns="" id="{F1C2A58B-729C-4922-82D6-F3D6E089B2AA}"/>
              </a:ext>
            </a:extLst>
          </p:cNvPr>
          <p:cNvSpPr>
            <a:spLocks noChangeArrowheads="1"/>
          </p:cNvSpPr>
          <p:nvPr/>
        </p:nvSpPr>
        <p:spPr bwMode="auto">
          <a:xfrm>
            <a:off x="7830142" y="3136900"/>
            <a:ext cx="428707" cy="304800"/>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5" name="Footer Placeholder 3">
            <a:extLst>
              <a:ext uri="{FF2B5EF4-FFF2-40B4-BE49-F238E27FC236}">
                <a16:creationId xmlns:a16="http://schemas.microsoft.com/office/drawing/2014/main" xmlns="" id="{CB678BBD-2299-4CD2-8CC2-E022ACCD0082}"/>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337520721"/>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42" presetClass="path" presetSubtype="0" accel="50000" decel="50000" fill="hold" nodeType="withEffect">
                                  <p:stCondLst>
                                    <p:cond delay="700"/>
                                  </p:stCondLst>
                                  <p:childTnLst>
                                    <p:animMotion origin="layout" path="M 2.29167E-6 7.40741E-7 L 0.03528 -0.18287 " pathEditMode="relative" rAng="0" ptsTypes="AA">
                                      <p:cBhvr>
                                        <p:cTn id="12" dur="2000" fill="hold"/>
                                        <p:tgtEl>
                                          <p:spTgt spid="19"/>
                                        </p:tgtEl>
                                        <p:attrNameLst>
                                          <p:attrName>ppt_x</p:attrName>
                                          <p:attrName>ppt_y</p:attrName>
                                        </p:attrNameLst>
                                      </p:cBhvr>
                                      <p:rCtr x="1758" y="-9144"/>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36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365">
                                            <p:txEl>
                                              <p:pRg st="1" end="1"/>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5">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22" presetClass="entr" presetSubtype="8" fill="hold" nodeType="withEffect">
                                  <p:stCondLst>
                                    <p:cond delay="50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CE92F2-876B-443F-A70F-2F4D1BDB8D86}"/>
              </a:ext>
            </a:extLst>
          </p:cNvPr>
          <p:cNvSpPr>
            <a:spLocks noGrp="1"/>
          </p:cNvSpPr>
          <p:nvPr>
            <p:ph type="title"/>
          </p:nvPr>
        </p:nvSpPr>
        <p:spPr/>
        <p:txBody>
          <a:bodyPr/>
          <a:lstStyle/>
          <a:p>
            <a:r>
              <a:rPr lang="en-US" dirty="0"/>
              <a:t>Why would a coach want to do this?	</a:t>
            </a:r>
          </a:p>
        </p:txBody>
      </p:sp>
      <p:sp>
        <p:nvSpPr>
          <p:cNvPr id="3" name="Content Placeholder 2">
            <a:extLst>
              <a:ext uri="{FF2B5EF4-FFF2-40B4-BE49-F238E27FC236}">
                <a16:creationId xmlns:a16="http://schemas.microsoft.com/office/drawing/2014/main" xmlns="" id="{7AAC2AF4-4509-40D0-9CCB-7C40D38FEB2E}"/>
              </a:ext>
            </a:extLst>
          </p:cNvPr>
          <p:cNvSpPr>
            <a:spLocks noGrp="1"/>
          </p:cNvSpPr>
          <p:nvPr>
            <p:ph idx="1"/>
          </p:nvPr>
        </p:nvSpPr>
        <p:spPr>
          <a:xfrm>
            <a:off x="1278572" y="1874838"/>
            <a:ext cx="10585767" cy="4338637"/>
          </a:xfrm>
        </p:spPr>
        <p:txBody>
          <a:bodyPr/>
          <a:lstStyle/>
          <a:p>
            <a:r>
              <a:rPr lang="en-US" dirty="0"/>
              <a:t>Gives them the option to have the FLEX bat and the DP re-enter to run for them</a:t>
            </a:r>
          </a:p>
          <a:p>
            <a:r>
              <a:rPr lang="en-US" dirty="0"/>
              <a:t>If the FLEX is no longer the pitcher or catcher later in the game</a:t>
            </a:r>
          </a:p>
          <a:p>
            <a:pPr lvl="1"/>
            <a:r>
              <a:rPr lang="en-US" dirty="0"/>
              <a:t>They could bat for the DP </a:t>
            </a:r>
          </a:p>
          <a:p>
            <a:pPr lvl="1"/>
            <a:r>
              <a:rPr lang="en-US" dirty="0"/>
              <a:t>Once on base the DP re-enters to run for them</a:t>
            </a:r>
          </a:p>
          <a:p>
            <a:pPr lvl="1"/>
            <a:r>
              <a:rPr lang="en-US" dirty="0"/>
              <a:t>When the 7</a:t>
            </a:r>
            <a:r>
              <a:rPr lang="en-US" baseline="30000" dirty="0"/>
              <a:t>th</a:t>
            </a:r>
            <a:r>
              <a:rPr lang="en-US" dirty="0"/>
              <a:t> spot in the lineup is reached, the FLEX can again bat for the DP</a:t>
            </a:r>
          </a:p>
          <a:p>
            <a:pPr lvl="1"/>
            <a:r>
              <a:rPr lang="en-US" dirty="0"/>
              <a:t>Once on base an eligible substitute can be entered for the DP position and the FLEX goes back to defense only</a:t>
            </a:r>
          </a:p>
          <a:p>
            <a:pPr lvl="1"/>
            <a:r>
              <a:rPr lang="en-US" dirty="0"/>
              <a:t>This can be repeated as many times as there are eligible subs to enter the DP position to run for the FLEX</a:t>
            </a:r>
          </a:p>
          <a:p>
            <a:pPr lvl="1"/>
            <a:r>
              <a:rPr lang="en-US" dirty="0"/>
              <a:t>During all this time the FLEX never leaves the game (they continue to use their mitt)</a:t>
            </a:r>
          </a:p>
        </p:txBody>
      </p:sp>
      <p:sp>
        <p:nvSpPr>
          <p:cNvPr id="4" name="Footer Placeholder 3">
            <a:extLst>
              <a:ext uri="{FF2B5EF4-FFF2-40B4-BE49-F238E27FC236}">
                <a16:creationId xmlns:a16="http://schemas.microsoft.com/office/drawing/2014/main" xmlns="" id="{6CCD64A7-F1FB-4F11-B1FE-39338D63E9C3}"/>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7919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The </a:t>
            </a:r>
            <a:r>
              <a:rPr lang="en-US" dirty="0" err="1"/>
              <a:t>dp</a:t>
            </a:r>
            <a:r>
              <a:rPr lang="en-US" dirty="0"/>
              <a:t> may play defense</a:t>
            </a:r>
          </a:p>
        </p:txBody>
      </p:sp>
      <p:sp>
        <p:nvSpPr>
          <p:cNvPr id="2" name="Content Placeholder 1">
            <a:extLst>
              <a:ext uri="{FF2B5EF4-FFF2-40B4-BE49-F238E27FC236}">
                <a16:creationId xmlns:a16="http://schemas.microsoft.com/office/drawing/2014/main" xmlns="" id="{9C301AB3-C35D-4D28-888C-F3E76502F20B}"/>
              </a:ext>
            </a:extLst>
          </p:cNvPr>
          <p:cNvSpPr>
            <a:spLocks noGrp="1"/>
          </p:cNvSpPr>
          <p:nvPr>
            <p:ph idx="1"/>
          </p:nvPr>
        </p:nvSpPr>
        <p:spPr>
          <a:xfrm>
            <a:off x="1941513" y="2193283"/>
            <a:ext cx="10334307" cy="4338637"/>
          </a:xfrm>
        </p:spPr>
        <p:txBody>
          <a:bodyPr/>
          <a:lstStyle/>
          <a:p>
            <a:pPr marL="457200" indent="-457200" eaLnBrk="1" hangingPunct="1"/>
            <a:r>
              <a:rPr lang="en-US" altLang="en-US" sz="3600" dirty="0">
                <a:cs typeface="Times New Roman" panose="02020603050405020304" pitchFamily="18" charset="0"/>
              </a:rPr>
              <a:t>The DP may play any defensive position, for any player</a:t>
            </a:r>
          </a:p>
          <a:p>
            <a:pPr marL="457200" indent="-457200" eaLnBrk="1" hangingPunct="1"/>
            <a:r>
              <a:rPr lang="en-US" altLang="en-US" sz="3600" dirty="0">
                <a:cs typeface="Times New Roman" panose="02020603050405020304" pitchFamily="18" charset="0"/>
              </a:rPr>
              <a:t>If the DP plays defense for the FLEX, the FLEX has left the game (no longer using their mitt)</a:t>
            </a:r>
          </a:p>
          <a:p>
            <a:pPr marL="457200" indent="-457200" eaLnBrk="1" hangingPunct="1"/>
            <a:r>
              <a:rPr lang="en-US" altLang="en-US" sz="3600" dirty="0">
                <a:cs typeface="Times New Roman" panose="02020603050405020304" pitchFamily="18" charset="0"/>
              </a:rPr>
              <a:t>If the DP plays defense for a player other than the FLEX, that player still bats and has not left the game</a:t>
            </a:r>
          </a:p>
        </p:txBody>
      </p:sp>
      <p:sp>
        <p:nvSpPr>
          <p:cNvPr id="5" name="Footer Placeholder 3">
            <a:extLst>
              <a:ext uri="{FF2B5EF4-FFF2-40B4-BE49-F238E27FC236}">
                <a16:creationId xmlns:a16="http://schemas.microsoft.com/office/drawing/2014/main" xmlns="" id="{F785F6E3-6C77-47ED-A985-3730A0DB689C}"/>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145463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xmlns="" id="{A736838D-AE8C-427B-A167-5931499CEFA1}"/>
              </a:ext>
            </a:extLst>
          </p:cNvPr>
          <p:cNvSpPr>
            <a:spLocks noGrp="1" noChangeArrowheads="1"/>
          </p:cNvSpPr>
          <p:nvPr>
            <p:ph type="title"/>
          </p:nvPr>
        </p:nvSpPr>
        <p:spPr/>
        <p:txBody>
          <a:bodyPr/>
          <a:lstStyle/>
          <a:p>
            <a:pPr eaLnBrk="1" hangingPunct="1">
              <a:lnSpc>
                <a:spcPct val="90000"/>
              </a:lnSpc>
            </a:pPr>
            <a:r>
              <a:rPr lang="en-US" altLang="en-US" sz="4000" dirty="0">
                <a:cs typeface="Times New Roman" panose="02020603050405020304" pitchFamily="18" charset="0"/>
              </a:rPr>
              <a:t>THE DP Playing DEFENSE </a:t>
            </a:r>
            <a:br>
              <a:rPr lang="en-US" altLang="en-US" sz="4000" dirty="0">
                <a:cs typeface="Times New Roman" panose="02020603050405020304" pitchFamily="18" charset="0"/>
              </a:rPr>
            </a:br>
            <a:r>
              <a:rPr lang="en-US" altLang="en-US" sz="4000" dirty="0">
                <a:cs typeface="Times New Roman" panose="02020603050405020304" pitchFamily="18" charset="0"/>
              </a:rPr>
              <a:t>FOR THE FLEX</a:t>
            </a:r>
          </a:p>
        </p:txBody>
      </p:sp>
      <p:sp>
        <p:nvSpPr>
          <p:cNvPr id="19462" name="Rectangle 6">
            <a:extLst>
              <a:ext uri="{FF2B5EF4-FFF2-40B4-BE49-F238E27FC236}">
                <a16:creationId xmlns:a16="http://schemas.microsoft.com/office/drawing/2014/main" xmlns="" id="{4CAC34C9-9383-4171-8A2B-E68BD4B32A0E}"/>
              </a:ext>
            </a:extLst>
          </p:cNvPr>
          <p:cNvSpPr>
            <a:spLocks noChangeArrowheads="1"/>
          </p:cNvSpPr>
          <p:nvPr/>
        </p:nvSpPr>
        <p:spPr bwMode="auto">
          <a:xfrm>
            <a:off x="1615440" y="3333750"/>
            <a:ext cx="558546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Green has left the game (no longer using their mitt)</a:t>
            </a:r>
          </a:p>
        </p:txBody>
      </p:sp>
      <p:sp>
        <p:nvSpPr>
          <p:cNvPr id="19463" name="Rectangle 7">
            <a:extLst>
              <a:ext uri="{FF2B5EF4-FFF2-40B4-BE49-F238E27FC236}">
                <a16:creationId xmlns:a16="http://schemas.microsoft.com/office/drawing/2014/main" xmlns="" id="{77492DAE-4BB1-4C9E-997B-D39942A6F4F6}"/>
              </a:ext>
            </a:extLst>
          </p:cNvPr>
          <p:cNvSpPr>
            <a:spLocks noChangeArrowheads="1"/>
          </p:cNvSpPr>
          <p:nvPr/>
        </p:nvSpPr>
        <p:spPr bwMode="auto">
          <a:xfrm>
            <a:off x="1673617" y="4682490"/>
            <a:ext cx="545634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Lineup is down to nine</a:t>
            </a:r>
          </a:p>
        </p:txBody>
      </p:sp>
      <p:sp>
        <p:nvSpPr>
          <p:cNvPr id="19464" name="Rectangle 8">
            <a:extLst>
              <a:ext uri="{FF2B5EF4-FFF2-40B4-BE49-F238E27FC236}">
                <a16:creationId xmlns:a16="http://schemas.microsoft.com/office/drawing/2014/main" xmlns="" id="{011BF232-C363-4089-A931-7A8F1965B997}"/>
              </a:ext>
            </a:extLst>
          </p:cNvPr>
          <p:cNvSpPr>
            <a:spLocks noChangeArrowheads="1"/>
          </p:cNvSpPr>
          <p:nvPr/>
        </p:nvSpPr>
        <p:spPr bwMode="auto">
          <a:xfrm>
            <a:off x="1615440" y="5603922"/>
            <a:ext cx="59969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Green may re-enter once</a:t>
            </a:r>
          </a:p>
        </p:txBody>
      </p:sp>
      <p:sp>
        <p:nvSpPr>
          <p:cNvPr id="23558" name="Text Box 10">
            <a:extLst>
              <a:ext uri="{FF2B5EF4-FFF2-40B4-BE49-F238E27FC236}">
                <a16:creationId xmlns:a16="http://schemas.microsoft.com/office/drawing/2014/main" xmlns="" id="{5CB551A9-FBB7-4585-8BB5-A0D48D96BB00}"/>
              </a:ext>
            </a:extLst>
          </p:cNvPr>
          <p:cNvSpPr txBox="1">
            <a:spLocks noChangeArrowheads="1"/>
          </p:cNvSpPr>
          <p:nvPr/>
        </p:nvSpPr>
        <p:spPr bwMode="auto">
          <a:xfrm>
            <a:off x="2041525" y="2651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23559" name="Picture 11">
            <a:extLst>
              <a:ext uri="{FF2B5EF4-FFF2-40B4-BE49-F238E27FC236}">
                <a16:creationId xmlns:a16="http://schemas.microsoft.com/office/drawing/2014/main" xmlns="" id="{A1539E08-FE8C-4303-A851-1ECE4206A4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3830" y="416522"/>
            <a:ext cx="3696124" cy="614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xmlns="" id="{2FD4C32A-C13A-4A41-A63B-A72266B5E059}"/>
              </a:ext>
            </a:extLst>
          </p:cNvPr>
          <p:cNvSpPr/>
          <p:nvPr/>
        </p:nvSpPr>
        <p:spPr>
          <a:xfrm>
            <a:off x="7848010" y="3150239"/>
            <a:ext cx="3581987"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5" name="Rectangle 14">
            <a:extLst>
              <a:ext uri="{FF2B5EF4-FFF2-40B4-BE49-F238E27FC236}">
                <a16:creationId xmlns:a16="http://schemas.microsoft.com/office/drawing/2014/main" xmlns="" id="{4E5B9F1B-BD83-4716-BD4E-4D9C0E899F67}"/>
              </a:ext>
            </a:extLst>
          </p:cNvPr>
          <p:cNvSpPr/>
          <p:nvPr/>
        </p:nvSpPr>
        <p:spPr>
          <a:xfrm>
            <a:off x="7832553" y="4399583"/>
            <a:ext cx="3597443"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7" name="Text Box 17">
            <a:extLst>
              <a:ext uri="{FF2B5EF4-FFF2-40B4-BE49-F238E27FC236}">
                <a16:creationId xmlns:a16="http://schemas.microsoft.com/office/drawing/2014/main" xmlns="" id="{4F52875F-A058-498C-9938-831F89BF6A5C}"/>
              </a:ext>
            </a:extLst>
          </p:cNvPr>
          <p:cNvSpPr txBox="1">
            <a:spLocks noChangeArrowheads="1"/>
          </p:cNvSpPr>
          <p:nvPr/>
        </p:nvSpPr>
        <p:spPr bwMode="auto">
          <a:xfrm>
            <a:off x="10676677" y="3127220"/>
            <a:ext cx="2603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b="1" dirty="0">
                <a:solidFill>
                  <a:srgbClr val="000000"/>
                </a:solidFill>
                <a:latin typeface="Times" panose="02020603050405020304" pitchFamily="18" charset="0"/>
              </a:rPr>
              <a:t>1</a:t>
            </a:r>
          </a:p>
        </p:txBody>
      </p:sp>
      <p:sp>
        <p:nvSpPr>
          <p:cNvPr id="23564" name="Rectangle 6">
            <a:extLst>
              <a:ext uri="{FF2B5EF4-FFF2-40B4-BE49-F238E27FC236}">
                <a16:creationId xmlns:a16="http://schemas.microsoft.com/office/drawing/2014/main" xmlns="" id="{E84F8A0D-2E78-4DA1-90AD-A7D9AA77C51A}"/>
              </a:ext>
            </a:extLst>
          </p:cNvPr>
          <p:cNvSpPr>
            <a:spLocks noChangeArrowheads="1"/>
          </p:cNvSpPr>
          <p:nvPr/>
        </p:nvSpPr>
        <p:spPr bwMode="auto">
          <a:xfrm>
            <a:off x="1615440" y="1985010"/>
            <a:ext cx="591693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Cooper begins to pitch (takes Green’s mitt)</a:t>
            </a:r>
          </a:p>
        </p:txBody>
      </p:sp>
      <p:sp>
        <p:nvSpPr>
          <p:cNvPr id="18" name="Freeform 20">
            <a:extLst>
              <a:ext uri="{FF2B5EF4-FFF2-40B4-BE49-F238E27FC236}">
                <a16:creationId xmlns:a16="http://schemas.microsoft.com/office/drawing/2014/main" xmlns="" id="{9A3AFA97-E32C-4324-9884-F7D7F31648C6}"/>
              </a:ext>
            </a:extLst>
          </p:cNvPr>
          <p:cNvSpPr>
            <a:spLocks/>
          </p:cNvSpPr>
          <p:nvPr/>
        </p:nvSpPr>
        <p:spPr bwMode="auto">
          <a:xfrm flipV="1">
            <a:off x="7917565" y="44404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 name="Freeform 20">
            <a:extLst>
              <a:ext uri="{FF2B5EF4-FFF2-40B4-BE49-F238E27FC236}">
                <a16:creationId xmlns:a16="http://schemas.microsoft.com/office/drawing/2014/main" xmlns="" id="{6E36AC29-8535-4181-BFBB-8955CC9AADCA}"/>
              </a:ext>
            </a:extLst>
          </p:cNvPr>
          <p:cNvSpPr>
            <a:spLocks/>
          </p:cNvSpPr>
          <p:nvPr/>
        </p:nvSpPr>
        <p:spPr bwMode="auto">
          <a:xfrm flipV="1">
            <a:off x="9005761" y="4459451"/>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0" name="Picture 19">
            <a:extLst>
              <a:ext uri="{FF2B5EF4-FFF2-40B4-BE49-F238E27FC236}">
                <a16:creationId xmlns:a16="http://schemas.microsoft.com/office/drawing/2014/main" xmlns="" id="{A5EE0D4A-3DEF-4EDB-A08E-58F908587B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537537" y="3242400"/>
            <a:ext cx="1278383" cy="70990"/>
          </a:xfrm>
          <a:prstGeom prst="rect">
            <a:avLst/>
          </a:prstGeom>
        </p:spPr>
      </p:pic>
      <p:pic>
        <p:nvPicPr>
          <p:cNvPr id="21" name="Picture 20" descr="A picture containing baseball, game, cup&#10;&#10;Description automatically generated">
            <a:extLst>
              <a:ext uri="{FF2B5EF4-FFF2-40B4-BE49-F238E27FC236}">
                <a16:creationId xmlns:a16="http://schemas.microsoft.com/office/drawing/2014/main" xmlns="" id="{79C6D0AB-4BD2-4852-8A25-CEC53FFB25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2095" y="4364362"/>
            <a:ext cx="317373" cy="373380"/>
          </a:xfrm>
          <a:prstGeom prst="rect">
            <a:avLst/>
          </a:prstGeom>
        </p:spPr>
      </p:pic>
      <p:sp>
        <p:nvSpPr>
          <p:cNvPr id="22" name="Freeform 20">
            <a:extLst>
              <a:ext uri="{FF2B5EF4-FFF2-40B4-BE49-F238E27FC236}">
                <a16:creationId xmlns:a16="http://schemas.microsoft.com/office/drawing/2014/main" xmlns="" id="{E90B5744-CAAA-446A-9AA6-F1346FD0086C}"/>
              </a:ext>
            </a:extLst>
          </p:cNvPr>
          <p:cNvSpPr>
            <a:spLocks/>
          </p:cNvSpPr>
          <p:nvPr/>
        </p:nvSpPr>
        <p:spPr bwMode="auto">
          <a:xfrm flipV="1">
            <a:off x="11004780" y="4459451"/>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Footer Placeholder 3">
            <a:extLst>
              <a:ext uri="{FF2B5EF4-FFF2-40B4-BE49-F238E27FC236}">
                <a16:creationId xmlns:a16="http://schemas.microsoft.com/office/drawing/2014/main" xmlns="" id="{404D9596-BB6A-4CAD-9059-66150A4BC2FD}"/>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500"/>
                            </p:stCondLst>
                            <p:childTnLst>
                              <p:par>
                                <p:cTn id="10" presetID="42" presetClass="path" presetSubtype="0" accel="50000" decel="50000" fill="hold" nodeType="afterEffect">
                                  <p:stCondLst>
                                    <p:cond delay="0"/>
                                  </p:stCondLst>
                                  <p:childTnLst>
                                    <p:animMotion origin="layout" path="M 2.5E-6 4.07407E-6 L -0.10508 -0.18334 " pathEditMode="relative" rAng="0" ptsTypes="AA">
                                      <p:cBhvr>
                                        <p:cTn id="11" dur="2000" fill="hold"/>
                                        <p:tgtEl>
                                          <p:spTgt spid="21"/>
                                        </p:tgtEl>
                                        <p:attrNameLst>
                                          <p:attrName>ppt_x</p:attrName>
                                          <p:attrName>ppt_y</p:attrName>
                                        </p:attrNameLst>
                                      </p:cBhvr>
                                      <p:rCtr x="-5260" y="-9167"/>
                                    </p:animMotion>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19462"/>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15"/>
                                        </p:tgtEl>
                                        <p:attrNameLst>
                                          <p:attrName>style.visibility</p:attrName>
                                        </p:attrNameLst>
                                      </p:cBhvr>
                                      <p:to>
                                        <p:strVal val="visible"/>
                                      </p:to>
                                    </p:set>
                                  </p:childTnLst>
                                </p:cTn>
                              </p:par>
                              <p:par>
                                <p:cTn id="18" presetID="22" presetClass="entr" presetSubtype="8" fill="hold" nodeType="withEffect">
                                  <p:stCondLst>
                                    <p:cond delay="11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22" presetClass="entr" presetSubtype="8" fill="hold" nodeType="withEffect">
                                  <p:stCondLst>
                                    <p:cond delay="110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500"/>
                                        <p:tgtEl>
                                          <p:spTgt spid="19"/>
                                        </p:tgtEl>
                                      </p:cBhvr>
                                    </p:animEffect>
                                  </p:childTnLst>
                                </p:cTn>
                              </p:par>
                              <p:par>
                                <p:cTn id="24" presetID="22" presetClass="entr" presetSubtype="8" fill="hold" nodeType="withEffect">
                                  <p:stCondLst>
                                    <p:cond delay="110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46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94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utoUpdateAnimBg="0"/>
      <p:bldP spid="19463" grpId="0" autoUpdateAnimBg="0"/>
      <p:bldP spid="19464" grpId="0" autoUpdateAnimBg="0"/>
      <p:bldP spid="13" grpId="0" animBg="1"/>
      <p:bldP spid="15" grpId="0" animBg="1"/>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xmlns="" id="{3A05161B-44F8-4F2F-8AE5-562820DBB9D8}"/>
              </a:ext>
            </a:extLst>
          </p:cNvPr>
          <p:cNvSpPr>
            <a:spLocks noGrp="1" noChangeArrowheads="1"/>
          </p:cNvSpPr>
          <p:nvPr>
            <p:ph type="title"/>
          </p:nvPr>
        </p:nvSpPr>
        <p:spPr/>
        <p:txBody>
          <a:bodyPr/>
          <a:lstStyle/>
          <a:p>
            <a:pPr eaLnBrk="1" hangingPunct="1"/>
            <a:r>
              <a:rPr lang="en-US" altLang="en-US" sz="4000" dirty="0">
                <a:cs typeface="Times New Roman" panose="02020603050405020304" pitchFamily="18" charset="0"/>
              </a:rPr>
              <a:t>THE DP playing DEFENSE</a:t>
            </a:r>
            <a:br>
              <a:rPr lang="en-US" altLang="en-US" sz="4000" dirty="0">
                <a:cs typeface="Times New Roman" panose="02020603050405020304" pitchFamily="18" charset="0"/>
              </a:rPr>
            </a:br>
            <a:r>
              <a:rPr lang="en-US" altLang="en-US" sz="4000" dirty="0">
                <a:cs typeface="Times New Roman" panose="02020603050405020304" pitchFamily="18" charset="0"/>
              </a:rPr>
              <a:t>not for the flex </a:t>
            </a:r>
          </a:p>
        </p:txBody>
      </p:sp>
      <p:sp>
        <p:nvSpPr>
          <p:cNvPr id="23557" name="Rectangle 5">
            <a:extLst>
              <a:ext uri="{FF2B5EF4-FFF2-40B4-BE49-F238E27FC236}">
                <a16:creationId xmlns:a16="http://schemas.microsoft.com/office/drawing/2014/main" xmlns="" id="{746A0156-AA64-4454-BA61-02DFC7DD2BC1}"/>
              </a:ext>
            </a:extLst>
          </p:cNvPr>
          <p:cNvSpPr>
            <a:spLocks noChangeArrowheads="1"/>
          </p:cNvSpPr>
          <p:nvPr/>
        </p:nvSpPr>
        <p:spPr bwMode="auto">
          <a:xfrm>
            <a:off x="1352549" y="3634516"/>
            <a:ext cx="594002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Able no longer plays defense but still bats No. 2  </a:t>
            </a:r>
          </a:p>
        </p:txBody>
      </p:sp>
      <p:sp>
        <p:nvSpPr>
          <p:cNvPr id="23558" name="Rectangle 6">
            <a:extLst>
              <a:ext uri="{FF2B5EF4-FFF2-40B4-BE49-F238E27FC236}">
                <a16:creationId xmlns:a16="http://schemas.microsoft.com/office/drawing/2014/main" xmlns="" id="{C05C080E-AAF7-4EFA-B0F9-DC75072ABE25}"/>
              </a:ext>
            </a:extLst>
          </p:cNvPr>
          <p:cNvSpPr>
            <a:spLocks noChangeArrowheads="1"/>
          </p:cNvSpPr>
          <p:nvPr/>
        </p:nvSpPr>
        <p:spPr bwMode="auto">
          <a:xfrm>
            <a:off x="1352549" y="5172631"/>
            <a:ext cx="541590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Able has not left the game</a:t>
            </a:r>
          </a:p>
        </p:txBody>
      </p:sp>
      <p:sp>
        <p:nvSpPr>
          <p:cNvPr id="27653" name="Text Box 9">
            <a:extLst>
              <a:ext uri="{FF2B5EF4-FFF2-40B4-BE49-F238E27FC236}">
                <a16:creationId xmlns:a16="http://schemas.microsoft.com/office/drawing/2014/main" xmlns="" id="{995F9E51-CB1A-4EFF-9363-BF88C26983A3}"/>
              </a:ext>
            </a:extLst>
          </p:cNvPr>
          <p:cNvSpPr txBox="1">
            <a:spLocks noChangeArrowheads="1"/>
          </p:cNvSpPr>
          <p:nvPr/>
        </p:nvSpPr>
        <p:spPr bwMode="auto">
          <a:xfrm>
            <a:off x="2041525" y="493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27654" name="Picture 11">
            <a:extLst>
              <a:ext uri="{FF2B5EF4-FFF2-40B4-BE49-F238E27FC236}">
                <a16:creationId xmlns:a16="http://schemas.microsoft.com/office/drawing/2014/main" xmlns="" id="{37FB5224-DC4E-407D-A0AE-01EBA5599F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2958" y="418680"/>
            <a:ext cx="3694826" cy="614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xmlns="" id="{2A46408A-4FDA-4826-9E8C-949E2E2D9B12}"/>
              </a:ext>
            </a:extLst>
          </p:cNvPr>
          <p:cNvSpPr/>
          <p:nvPr/>
        </p:nvSpPr>
        <p:spPr>
          <a:xfrm>
            <a:off x="7844961" y="3152216"/>
            <a:ext cx="3585035"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4" name="Text Box 17">
            <a:extLst>
              <a:ext uri="{FF2B5EF4-FFF2-40B4-BE49-F238E27FC236}">
                <a16:creationId xmlns:a16="http://schemas.microsoft.com/office/drawing/2014/main" xmlns="" id="{63C5898C-F215-483B-8DE2-7C5F642029EC}"/>
              </a:ext>
            </a:extLst>
          </p:cNvPr>
          <p:cNvSpPr txBox="1">
            <a:spLocks noChangeArrowheads="1"/>
          </p:cNvSpPr>
          <p:nvPr/>
        </p:nvSpPr>
        <p:spPr bwMode="auto">
          <a:xfrm>
            <a:off x="10660810" y="312840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b="1" dirty="0">
                <a:solidFill>
                  <a:srgbClr val="000000"/>
                </a:solidFill>
                <a:latin typeface="Times" panose="02020603050405020304" pitchFamily="18" charset="0"/>
              </a:rPr>
              <a:t>4</a:t>
            </a:r>
          </a:p>
        </p:txBody>
      </p:sp>
      <p:sp>
        <p:nvSpPr>
          <p:cNvPr id="15" name="Rectangle 14">
            <a:extLst>
              <a:ext uri="{FF2B5EF4-FFF2-40B4-BE49-F238E27FC236}">
                <a16:creationId xmlns:a16="http://schemas.microsoft.com/office/drawing/2014/main" xmlns="" id="{20E4731A-985E-4A26-86B4-C8C0EEA2BC38}"/>
              </a:ext>
            </a:extLst>
          </p:cNvPr>
          <p:cNvSpPr/>
          <p:nvPr/>
        </p:nvSpPr>
        <p:spPr>
          <a:xfrm>
            <a:off x="7844962" y="1085589"/>
            <a:ext cx="3585035" cy="2286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sp>
        <p:nvSpPr>
          <p:cNvPr id="16" name="Freeform 20">
            <a:extLst>
              <a:ext uri="{FF2B5EF4-FFF2-40B4-BE49-F238E27FC236}">
                <a16:creationId xmlns:a16="http://schemas.microsoft.com/office/drawing/2014/main" xmlns="" id="{FC924005-2342-4590-8BC7-AD155DADFD5B}"/>
              </a:ext>
            </a:extLst>
          </p:cNvPr>
          <p:cNvSpPr>
            <a:spLocks/>
          </p:cNvSpPr>
          <p:nvPr/>
        </p:nvSpPr>
        <p:spPr bwMode="auto">
          <a:xfrm rot="19623219">
            <a:off x="11100344" y="1195805"/>
            <a:ext cx="211137" cy="13017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9" name="Rectangle 5">
            <a:extLst>
              <a:ext uri="{FF2B5EF4-FFF2-40B4-BE49-F238E27FC236}">
                <a16:creationId xmlns:a16="http://schemas.microsoft.com/office/drawing/2014/main" xmlns="" id="{8811BB33-BBA0-42B4-8C1A-114D61AC4191}"/>
              </a:ext>
            </a:extLst>
          </p:cNvPr>
          <p:cNvSpPr>
            <a:spLocks noChangeArrowheads="1"/>
          </p:cNvSpPr>
          <p:nvPr/>
        </p:nvSpPr>
        <p:spPr bwMode="auto">
          <a:xfrm>
            <a:off x="1352549" y="1847850"/>
            <a:ext cx="5940029"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ClrTx/>
            </a:pPr>
            <a:r>
              <a:rPr lang="en-US" altLang="en-US" sz="3200" dirty="0">
                <a:latin typeface="+mn-lt"/>
                <a:cs typeface="Times New Roman" panose="02020603050405020304" pitchFamily="18" charset="0"/>
              </a:rPr>
              <a:t>Cooper plays second base and still bats No. 7 (takes Abel’s mitt)</a:t>
            </a:r>
          </a:p>
        </p:txBody>
      </p:sp>
      <p:pic>
        <p:nvPicPr>
          <p:cNvPr id="17" name="Picture 16">
            <a:extLst>
              <a:ext uri="{FF2B5EF4-FFF2-40B4-BE49-F238E27FC236}">
                <a16:creationId xmlns:a16="http://schemas.microsoft.com/office/drawing/2014/main" xmlns="" id="{9D4066BF-4EE0-4EDD-98DA-3E2C490194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566578" y="3251647"/>
            <a:ext cx="1278383" cy="70990"/>
          </a:xfrm>
          <a:prstGeom prst="rect">
            <a:avLst/>
          </a:prstGeom>
        </p:spPr>
      </p:pic>
      <p:pic>
        <p:nvPicPr>
          <p:cNvPr id="18" name="Picture 17" descr="A picture containing baseball, game, cup&#10;&#10;Description automatically generated">
            <a:extLst>
              <a:ext uri="{FF2B5EF4-FFF2-40B4-BE49-F238E27FC236}">
                <a16:creationId xmlns:a16="http://schemas.microsoft.com/office/drawing/2014/main" xmlns="" id="{74257BD6-78F2-4D30-9BD4-5A30BD3092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42095" y="4364362"/>
            <a:ext cx="317373" cy="373380"/>
          </a:xfrm>
          <a:prstGeom prst="rect">
            <a:avLst/>
          </a:prstGeom>
        </p:spPr>
      </p:pic>
      <p:pic>
        <p:nvPicPr>
          <p:cNvPr id="19" name="Picture 18">
            <a:extLst>
              <a:ext uri="{FF2B5EF4-FFF2-40B4-BE49-F238E27FC236}">
                <a16:creationId xmlns:a16="http://schemas.microsoft.com/office/drawing/2014/main" xmlns="" id="{56DDAE86-51BA-4676-BE7A-8FF710F5CB4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5283" y="1117877"/>
            <a:ext cx="1076503" cy="164024"/>
          </a:xfrm>
          <a:prstGeom prst="rect">
            <a:avLst/>
          </a:prstGeom>
        </p:spPr>
      </p:pic>
      <p:pic>
        <p:nvPicPr>
          <p:cNvPr id="20" name="Picture 19" descr="A drawing of a face&#10;&#10;Description automatically generated">
            <a:extLst>
              <a:ext uri="{FF2B5EF4-FFF2-40B4-BE49-F238E27FC236}">
                <a16:creationId xmlns:a16="http://schemas.microsoft.com/office/drawing/2014/main" xmlns="" id="{2CF68B17-8A82-4D9A-BEBA-E63B5E692C0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77689" y="1009339"/>
            <a:ext cx="407499" cy="503105"/>
          </a:xfrm>
          <a:prstGeom prst="rect">
            <a:avLst/>
          </a:prstGeom>
        </p:spPr>
      </p:pic>
      <p:sp>
        <p:nvSpPr>
          <p:cNvPr id="21" name="Footer Placeholder 3">
            <a:extLst>
              <a:ext uri="{FF2B5EF4-FFF2-40B4-BE49-F238E27FC236}">
                <a16:creationId xmlns:a16="http://schemas.microsoft.com/office/drawing/2014/main" xmlns="" id="{94BD9E70-A290-4D3B-AC88-4760C9DBBBEF}"/>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6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14"/>
                                        </p:tgtEl>
                                        <p:attrNameLst>
                                          <p:attrName>style.visibility</p:attrName>
                                        </p:attrNameLst>
                                      </p:cBhvr>
                                      <p:to>
                                        <p:strVal val="visible"/>
                                      </p:to>
                                    </p:set>
                                  </p:childTnLst>
                                </p:cTn>
                              </p:par>
                              <p:par>
                                <p:cTn id="9" presetID="42" presetClass="path" presetSubtype="0" accel="50000" decel="50000" fill="hold" nodeType="withEffect">
                                  <p:stCondLst>
                                    <p:cond delay="1000"/>
                                  </p:stCondLst>
                                  <p:childTnLst>
                                    <p:animMotion origin="layout" path="M -4.16667E-7 3.7037E-6 L -0.01523 0.28889 " pathEditMode="relative" rAng="0" ptsTypes="AA">
                                      <p:cBhvr>
                                        <p:cTn id="10" dur="2000" fill="hold"/>
                                        <p:tgtEl>
                                          <p:spTgt spid="20"/>
                                        </p:tgtEl>
                                        <p:attrNameLst>
                                          <p:attrName>ppt_x</p:attrName>
                                          <p:attrName>ppt_y</p:attrName>
                                        </p:attrNameLst>
                                      </p:cBhvr>
                                      <p:rCtr x="-768" y="1444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7"/>
                                        </p:tgtEl>
                                        <p:attrNameLst>
                                          <p:attrName>style.visibility</p:attrName>
                                        </p:attrNameLst>
                                      </p:cBhvr>
                                      <p:to>
                                        <p:strVal val="visible"/>
                                      </p:to>
                                    </p:set>
                                  </p:childTnLst>
                                </p:cTn>
                              </p:par>
                              <p:par>
                                <p:cTn id="15" presetID="1" presetClass="entr" presetSubtype="0" fill="hold" grpId="0" nodeType="withEffect">
                                  <p:stCondLst>
                                    <p:cond delay="1100"/>
                                  </p:stCondLst>
                                  <p:childTnLst>
                                    <p:set>
                                      <p:cBhvr>
                                        <p:cTn id="16" dur="1" fill="hold">
                                          <p:stCondLst>
                                            <p:cond delay="0"/>
                                          </p:stCondLst>
                                        </p:cTn>
                                        <p:tgtEl>
                                          <p:spTgt spid="15"/>
                                        </p:tgtEl>
                                        <p:attrNameLst>
                                          <p:attrName>style.visibility</p:attrName>
                                        </p:attrNameLst>
                                      </p:cBhvr>
                                      <p:to>
                                        <p:strVal val="visible"/>
                                      </p:to>
                                    </p:set>
                                  </p:childTnLst>
                                </p:cTn>
                              </p:par>
                              <p:par>
                                <p:cTn id="17" presetID="22" presetClass="entr" presetSubtype="1" fill="hold" nodeType="withEffect">
                                  <p:stCondLst>
                                    <p:cond delay="110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utoUpdateAnimBg="0"/>
      <p:bldP spid="23558" grpId="0" autoUpdateAnimBg="0"/>
      <p:bldP spid="12" grpId="0" animBg="1"/>
      <p:bldP spid="14"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DC9D37E-21EE-4919-A8B2-54D64545986F}"/>
              </a:ext>
            </a:extLst>
          </p:cNvPr>
          <p:cNvSpPr>
            <a:spLocks noGrp="1"/>
          </p:cNvSpPr>
          <p:nvPr>
            <p:ph type="ctrTitle"/>
          </p:nvPr>
        </p:nvSpPr>
        <p:spPr/>
        <p:txBody>
          <a:bodyPr/>
          <a:lstStyle/>
          <a:p>
            <a:pPr algn="ctr"/>
            <a:r>
              <a:rPr lang="en-US" dirty="0"/>
              <a:t>Comparing the DP/FLEX to other lineup positions</a:t>
            </a:r>
          </a:p>
        </p:txBody>
      </p:sp>
      <p:sp>
        <p:nvSpPr>
          <p:cNvPr id="6" name="Subtitle 5">
            <a:extLst>
              <a:ext uri="{FF2B5EF4-FFF2-40B4-BE49-F238E27FC236}">
                <a16:creationId xmlns:a16="http://schemas.microsoft.com/office/drawing/2014/main" xmlns="" id="{318DB269-DF30-4B1D-A6A6-C0262A12BA58}"/>
              </a:ext>
            </a:extLst>
          </p:cNvPr>
          <p:cNvSpPr>
            <a:spLocks noGrp="1"/>
          </p:cNvSpPr>
          <p:nvPr>
            <p:ph type="subTitle" idx="1"/>
          </p:nvPr>
        </p:nvSpPr>
        <p:spPr>
          <a:xfrm>
            <a:off x="3169448" y="5419548"/>
            <a:ext cx="8829040" cy="962483"/>
          </a:xfrm>
        </p:spPr>
        <p:txBody>
          <a:bodyPr/>
          <a:lstStyle/>
          <a:p>
            <a:r>
              <a:rPr lang="en-US" sz="3600" b="1" dirty="0"/>
              <a:t>Visual representations of each player's “job”</a:t>
            </a:r>
          </a:p>
        </p:txBody>
      </p:sp>
      <p:sp>
        <p:nvSpPr>
          <p:cNvPr id="4" name="Footer Placeholder 3">
            <a:extLst>
              <a:ext uri="{FF2B5EF4-FFF2-40B4-BE49-F238E27FC236}">
                <a16:creationId xmlns:a16="http://schemas.microsoft.com/office/drawing/2014/main" xmlns="" id="{23BDA40F-F2B9-48AC-992F-20D1F311AB69}"/>
              </a:ext>
            </a:extLst>
          </p:cNvPr>
          <p:cNvSpPr>
            <a:spLocks noGrp="1"/>
          </p:cNvSpPr>
          <p:nvPr>
            <p:ph type="ftr" sz="quarter" idx="4294967295"/>
          </p:nvPr>
        </p:nvSpPr>
        <p:spPr>
          <a:xfrm>
            <a:off x="10199688" y="6524625"/>
            <a:ext cx="1992312" cy="295275"/>
          </a:xfrm>
        </p:spPr>
        <p:txBody>
          <a:bodyPr/>
          <a:lstStyle/>
          <a:p>
            <a:pPr>
              <a:defRPr/>
            </a:pPr>
            <a:r>
              <a:rPr lang="en-US" dirty="0"/>
              <a:t>www.nfhs.org</a:t>
            </a:r>
          </a:p>
        </p:txBody>
      </p:sp>
    </p:spTree>
    <p:extLst>
      <p:ext uri="{BB962C8B-B14F-4D97-AF65-F5344CB8AC3E}">
        <p14:creationId xmlns:p14="http://schemas.microsoft.com/office/powerpoint/2010/main" val="909097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CE92F2-876B-443F-A70F-2F4D1BDB8D86}"/>
              </a:ext>
            </a:extLst>
          </p:cNvPr>
          <p:cNvSpPr>
            <a:spLocks noGrp="1"/>
          </p:cNvSpPr>
          <p:nvPr>
            <p:ph type="title"/>
          </p:nvPr>
        </p:nvSpPr>
        <p:spPr/>
        <p:txBody>
          <a:bodyPr/>
          <a:lstStyle/>
          <a:p>
            <a:r>
              <a:rPr lang="en-US" dirty="0"/>
              <a:t>Why would a coach want to do this?	</a:t>
            </a:r>
          </a:p>
        </p:txBody>
      </p:sp>
      <p:sp>
        <p:nvSpPr>
          <p:cNvPr id="3" name="Content Placeholder 2">
            <a:extLst>
              <a:ext uri="{FF2B5EF4-FFF2-40B4-BE49-F238E27FC236}">
                <a16:creationId xmlns:a16="http://schemas.microsoft.com/office/drawing/2014/main" xmlns="" id="{7AAC2AF4-4509-40D0-9CCB-7C40D38FEB2E}"/>
              </a:ext>
            </a:extLst>
          </p:cNvPr>
          <p:cNvSpPr>
            <a:spLocks noGrp="1"/>
          </p:cNvSpPr>
          <p:nvPr>
            <p:ph idx="1"/>
          </p:nvPr>
        </p:nvSpPr>
        <p:spPr>
          <a:xfrm>
            <a:off x="1278572" y="1874838"/>
            <a:ext cx="10585767" cy="4338637"/>
          </a:xfrm>
        </p:spPr>
        <p:txBody>
          <a:bodyPr/>
          <a:lstStyle/>
          <a:p>
            <a:r>
              <a:rPr lang="en-US" dirty="0"/>
              <a:t>Allows them to rest a player that might be slightly injured without having to remove them from the game</a:t>
            </a:r>
          </a:p>
          <a:p>
            <a:pPr marL="803275" lvl="1" indent="-457200">
              <a:buFont typeface="+mj-lt"/>
              <a:buAutoNum type="alphaLcPeriod"/>
            </a:pPr>
            <a:r>
              <a:rPr lang="en-US" sz="2200" dirty="0"/>
              <a:t>If a runner slides into the second baseperson and she has a sore calf, the DP can play defense for her for an inning and let her ice down her calf</a:t>
            </a:r>
          </a:p>
          <a:p>
            <a:r>
              <a:rPr lang="en-US" dirty="0"/>
              <a:t>Allows a player to warm up to enter as pitcher</a:t>
            </a:r>
          </a:p>
          <a:p>
            <a:pPr marL="803275" lvl="1" indent="-457200">
              <a:buFont typeface="+mj-lt"/>
              <a:buAutoNum type="alphaLcPeriod"/>
            </a:pPr>
            <a:r>
              <a:rPr lang="en-US" sz="2200" dirty="0"/>
              <a:t>If the backup pitcher is playing second base, the DP can play defense for them </a:t>
            </a:r>
          </a:p>
          <a:p>
            <a:pPr marL="803275" lvl="1" indent="-457200">
              <a:buFont typeface="+mj-lt"/>
              <a:buAutoNum type="alphaLcPeriod"/>
            </a:pPr>
            <a:r>
              <a:rPr lang="en-US" sz="2200" dirty="0"/>
              <a:t>That player can then warm up to be ready to enter as the pitcher without having to leave the game and use a reentry when they enter to pitch</a:t>
            </a:r>
          </a:p>
          <a:p>
            <a:pPr marL="803275" lvl="1" indent="-457200">
              <a:buFont typeface="+mj-lt"/>
              <a:buAutoNum type="alphaLcPeriod"/>
            </a:pPr>
            <a:r>
              <a:rPr lang="en-US" sz="2200" dirty="0"/>
              <a:t>After warming up they can become the pitcher and the DP can go back to playing offense only</a:t>
            </a:r>
          </a:p>
          <a:p>
            <a:r>
              <a:rPr lang="en-US" dirty="0"/>
              <a:t>In both cases the slightly injured player, the DP and the player warming up have not had to leave the game</a:t>
            </a:r>
          </a:p>
        </p:txBody>
      </p:sp>
      <p:sp>
        <p:nvSpPr>
          <p:cNvPr id="4" name="Footer Placeholder 3">
            <a:extLst>
              <a:ext uri="{FF2B5EF4-FFF2-40B4-BE49-F238E27FC236}">
                <a16:creationId xmlns:a16="http://schemas.microsoft.com/office/drawing/2014/main" xmlns="" id="{6CCD64A7-F1FB-4F11-B1FE-39338D63E9C3}"/>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98390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2014787" y="609062"/>
            <a:ext cx="10026650" cy="1204912"/>
          </a:xfrm>
        </p:spPr>
        <p:txBody>
          <a:bodyPr/>
          <a:lstStyle/>
          <a:p>
            <a:pPr>
              <a:defRPr/>
            </a:pPr>
            <a:r>
              <a:rPr lang="en-US" dirty="0"/>
              <a:t>Illegal substitution</a:t>
            </a:r>
          </a:p>
        </p:txBody>
      </p:sp>
      <p:sp>
        <p:nvSpPr>
          <p:cNvPr id="2" name="Rectangle 1">
            <a:extLst>
              <a:ext uri="{FF2B5EF4-FFF2-40B4-BE49-F238E27FC236}">
                <a16:creationId xmlns:a16="http://schemas.microsoft.com/office/drawing/2014/main" xmlns="" id="{1E9E17BB-BC9B-4701-9A3B-CF9FAFA09BDA}"/>
              </a:ext>
            </a:extLst>
          </p:cNvPr>
          <p:cNvSpPr/>
          <p:nvPr/>
        </p:nvSpPr>
        <p:spPr>
          <a:xfrm>
            <a:off x="2014787" y="2036801"/>
            <a:ext cx="10327776" cy="3662541"/>
          </a:xfrm>
          <a:prstGeom prst="rect">
            <a:avLst/>
          </a:prstGeom>
        </p:spPr>
        <p:txBody>
          <a:bodyPr wrap="square">
            <a:spAutoFit/>
          </a:bodyPr>
          <a:lstStyle/>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Since the DP and FLEX split the offensive and defensive jobs of one player, they are “tied together” or “linked” and the FLEX can only play offense for the DP</a:t>
            </a:r>
          </a:p>
          <a:p>
            <a:pPr eaLnBrk="1" hangingPunct="1"/>
            <a:endParaRPr lang="en-US" altLang="en-US" sz="20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The FLEX </a:t>
            </a:r>
            <a:r>
              <a:rPr lang="en-US" altLang="en-US" sz="3200" dirty="0">
                <a:solidFill>
                  <a:srgbClr val="FF3300"/>
                </a:solidFill>
                <a:latin typeface="+mn-lt"/>
                <a:cs typeface="Times New Roman" panose="02020603050405020304" pitchFamily="18" charset="0"/>
              </a:rPr>
              <a:t>may not</a:t>
            </a:r>
            <a:r>
              <a:rPr lang="en-US" altLang="en-US" sz="3200" dirty="0">
                <a:latin typeface="+mn-lt"/>
                <a:cs typeface="Times New Roman" panose="02020603050405020304" pitchFamily="18" charset="0"/>
              </a:rPr>
              <a:t> go into one of the first nine positions for someone other than the DP</a:t>
            </a:r>
          </a:p>
          <a:p>
            <a:pPr eaLnBrk="1" hangingPunct="1"/>
            <a:endParaRPr lang="en-US" altLang="en-US" sz="20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If they do, an illegal substitution results </a:t>
            </a:r>
          </a:p>
        </p:txBody>
      </p:sp>
      <p:sp>
        <p:nvSpPr>
          <p:cNvPr id="5" name="Footer Placeholder 3">
            <a:extLst>
              <a:ext uri="{FF2B5EF4-FFF2-40B4-BE49-F238E27FC236}">
                <a16:creationId xmlns:a16="http://schemas.microsoft.com/office/drawing/2014/main" xmlns="" id="{FC2A8B9E-947A-4A70-9497-8302379F018D}"/>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120845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968246" y="562534"/>
            <a:ext cx="10026650" cy="1204912"/>
          </a:xfrm>
        </p:spPr>
        <p:txBody>
          <a:bodyPr/>
          <a:lstStyle/>
          <a:p>
            <a:pPr>
              <a:defRPr/>
            </a:pPr>
            <a:r>
              <a:rPr lang="en-US" dirty="0"/>
              <a:t>Key points</a:t>
            </a:r>
          </a:p>
        </p:txBody>
      </p:sp>
      <p:sp>
        <p:nvSpPr>
          <p:cNvPr id="2" name="Rectangle 1">
            <a:extLst>
              <a:ext uri="{FF2B5EF4-FFF2-40B4-BE49-F238E27FC236}">
                <a16:creationId xmlns:a16="http://schemas.microsoft.com/office/drawing/2014/main" xmlns="" id="{1E9E17BB-BC9B-4701-9A3B-CF9FAFA09BDA}"/>
              </a:ext>
            </a:extLst>
          </p:cNvPr>
          <p:cNvSpPr/>
          <p:nvPr/>
        </p:nvSpPr>
        <p:spPr>
          <a:xfrm>
            <a:off x="1968246" y="2144455"/>
            <a:ext cx="10093733" cy="3170099"/>
          </a:xfrm>
          <a:prstGeom prst="rect">
            <a:avLst/>
          </a:prstGeom>
        </p:spPr>
        <p:txBody>
          <a:bodyPr wrap="square">
            <a:spAutoFit/>
          </a:bodyPr>
          <a:lstStyle/>
          <a:p>
            <a:pPr marL="571500" indent="-571500" eaLnBrk="1" hangingPunct="1">
              <a:buFont typeface="Wingdings" panose="05000000000000000000" pitchFamily="2" charset="2"/>
              <a:buChar char="§"/>
            </a:pPr>
            <a:r>
              <a:rPr lang="en-US" altLang="en-US" sz="3600" dirty="0">
                <a:latin typeface="+mn-lt"/>
                <a:cs typeface="Times New Roman" panose="02020603050405020304" pitchFamily="18" charset="0"/>
              </a:rPr>
              <a:t>The DP/FLEX positions are never terminated</a:t>
            </a:r>
          </a:p>
          <a:p>
            <a:pPr eaLnBrk="1" hangingPunct="1"/>
            <a:r>
              <a:rPr lang="en-US" altLang="en-US" sz="1000" dirty="0">
                <a:latin typeface="+mn-lt"/>
                <a:cs typeface="Times New Roman" panose="02020603050405020304" pitchFamily="18" charset="0"/>
              </a:rPr>
              <a:t>      </a:t>
            </a:r>
            <a:endParaRPr lang="en-US" altLang="en-US" sz="36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600" dirty="0">
                <a:latin typeface="+mn-lt"/>
                <a:cs typeface="Times New Roman" panose="02020603050405020304" pitchFamily="18" charset="0"/>
              </a:rPr>
              <a:t>A team may go from 10 to 9 players and back to 10 any number of times during the game, as long as they have eligible substitutes</a:t>
            </a:r>
          </a:p>
          <a:p>
            <a:pPr marL="571500" indent="-571500" eaLnBrk="1" hangingPunct="1">
              <a:buFont typeface="Wingdings" panose="05000000000000000000" pitchFamily="2" charset="2"/>
              <a:buChar char="§"/>
            </a:pPr>
            <a:endParaRPr lang="en-US" altLang="en-US" sz="10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600" dirty="0">
                <a:latin typeface="+mn-lt"/>
                <a:cs typeface="Times New Roman" panose="02020603050405020304" pitchFamily="18" charset="0"/>
              </a:rPr>
              <a:t>The game may end with 10 or 9 active players </a:t>
            </a:r>
          </a:p>
        </p:txBody>
      </p:sp>
      <p:sp>
        <p:nvSpPr>
          <p:cNvPr id="5" name="Footer Placeholder 3">
            <a:extLst>
              <a:ext uri="{FF2B5EF4-FFF2-40B4-BE49-F238E27FC236}">
                <a16:creationId xmlns:a16="http://schemas.microsoft.com/office/drawing/2014/main" xmlns="" id="{CD3612A9-C28C-4EF3-B13D-D776A287E6DB}"/>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188375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817053" y="578626"/>
            <a:ext cx="10026650" cy="1204912"/>
          </a:xfrm>
        </p:spPr>
        <p:txBody>
          <a:bodyPr/>
          <a:lstStyle/>
          <a:p>
            <a:pPr>
              <a:defRPr/>
            </a:pPr>
            <a:r>
              <a:rPr lang="en-US" dirty="0"/>
              <a:t>Easy reminders</a:t>
            </a:r>
          </a:p>
        </p:txBody>
      </p:sp>
      <p:sp>
        <p:nvSpPr>
          <p:cNvPr id="2" name="Rectangle 1">
            <a:extLst>
              <a:ext uri="{FF2B5EF4-FFF2-40B4-BE49-F238E27FC236}">
                <a16:creationId xmlns:a16="http://schemas.microsoft.com/office/drawing/2014/main" xmlns="" id="{DECAA062-71BD-4DCF-BA4B-9702A980537B}"/>
              </a:ext>
            </a:extLst>
          </p:cNvPr>
          <p:cNvSpPr/>
          <p:nvPr/>
        </p:nvSpPr>
        <p:spPr>
          <a:xfrm>
            <a:off x="1817053" y="2257783"/>
            <a:ext cx="10275570" cy="3539430"/>
          </a:xfrm>
          <a:prstGeom prst="rect">
            <a:avLst/>
          </a:prstGeom>
        </p:spPr>
        <p:txBody>
          <a:bodyPr wrap="square">
            <a:spAutoFit/>
          </a:bodyPr>
          <a:lstStyle/>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The DP </a:t>
            </a:r>
            <a:r>
              <a:rPr lang="en-US" altLang="en-US" sz="3200" dirty="0">
                <a:solidFill>
                  <a:srgbClr val="FF3300"/>
                </a:solidFill>
                <a:latin typeface="+mn-lt"/>
                <a:cs typeface="Times New Roman" panose="02020603050405020304" pitchFamily="18" charset="0"/>
              </a:rPr>
              <a:t>can never</a:t>
            </a:r>
            <a:r>
              <a:rPr lang="en-US" altLang="en-US" sz="3200" dirty="0">
                <a:latin typeface="+mn-lt"/>
                <a:cs typeface="Times New Roman" panose="02020603050405020304" pitchFamily="18" charset="0"/>
              </a:rPr>
              <a:t> be on defense only: </a:t>
            </a:r>
          </a:p>
          <a:p>
            <a:pPr marL="1028700" lvl="1" indent="-460375" eaLnBrk="1" hangingPunct="1">
              <a:buFont typeface="Arial" panose="020B0604020202020204" pitchFamily="34" charset="0"/>
              <a:buChar char="•"/>
            </a:pPr>
            <a:r>
              <a:rPr lang="en-US" altLang="en-US" sz="3200" dirty="0">
                <a:latin typeface="+mn-lt"/>
                <a:cs typeface="Times New Roman" panose="02020603050405020304" pitchFamily="18" charset="0"/>
              </a:rPr>
              <a:t>If they don’t play offense (use their bat) they have left the game</a:t>
            </a:r>
          </a:p>
          <a:p>
            <a:pPr marL="1028700" lvl="1" indent="-460375" eaLnBrk="1" hangingPunct="1"/>
            <a:endParaRPr lang="en-US" altLang="en-US" sz="3200" dirty="0">
              <a:latin typeface="+mn-lt"/>
              <a:cs typeface="Times New Roman" panose="02020603050405020304" pitchFamily="18" charset="0"/>
            </a:endParaRPr>
          </a:p>
          <a:p>
            <a:pPr marL="519113" indent="-519113" eaLnBrk="1" hangingPunct="1">
              <a:buFont typeface="Wingdings" panose="05000000000000000000" pitchFamily="2" charset="2"/>
              <a:buChar char="§"/>
            </a:pPr>
            <a:r>
              <a:rPr lang="en-US" altLang="en-US" sz="3200" dirty="0">
                <a:latin typeface="+mn-lt"/>
                <a:cs typeface="Times New Roman" panose="02020603050405020304" pitchFamily="18" charset="0"/>
              </a:rPr>
              <a:t>The FLEX </a:t>
            </a:r>
            <a:r>
              <a:rPr lang="en-US" altLang="en-US" sz="3200" dirty="0">
                <a:solidFill>
                  <a:srgbClr val="FF3300"/>
                </a:solidFill>
                <a:latin typeface="+mn-lt"/>
                <a:cs typeface="Times New Roman" panose="02020603050405020304" pitchFamily="18" charset="0"/>
              </a:rPr>
              <a:t>can never</a:t>
            </a:r>
            <a:r>
              <a:rPr lang="en-US" altLang="en-US" sz="3200" dirty="0">
                <a:latin typeface="+mn-lt"/>
                <a:cs typeface="Times New Roman" panose="02020603050405020304" pitchFamily="18" charset="0"/>
              </a:rPr>
              <a:t> be on offense only: </a:t>
            </a:r>
          </a:p>
          <a:p>
            <a:pPr marL="1028700" lvl="1" indent="-460375" eaLnBrk="1" hangingPunct="1">
              <a:buFont typeface="Arial" panose="020B0604020202020204" pitchFamily="34" charset="0"/>
              <a:buChar char="•"/>
            </a:pPr>
            <a:r>
              <a:rPr lang="en-US" altLang="en-US" sz="3200" dirty="0">
                <a:latin typeface="+mn-lt"/>
                <a:cs typeface="Times New Roman" panose="02020603050405020304" pitchFamily="18" charset="0"/>
              </a:rPr>
              <a:t>If they don’t play defense (use their mitt) they have left the game</a:t>
            </a:r>
          </a:p>
        </p:txBody>
      </p:sp>
      <p:sp>
        <p:nvSpPr>
          <p:cNvPr id="5" name="Footer Placeholder 3">
            <a:extLst>
              <a:ext uri="{FF2B5EF4-FFF2-40B4-BE49-F238E27FC236}">
                <a16:creationId xmlns:a16="http://schemas.microsoft.com/office/drawing/2014/main" xmlns="" id="{34AC92E5-9965-409D-A2E3-CAC58D2F805F}"/>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125143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Easy reminders</a:t>
            </a:r>
          </a:p>
        </p:txBody>
      </p:sp>
      <p:sp>
        <p:nvSpPr>
          <p:cNvPr id="2" name="Rectangle 1">
            <a:extLst>
              <a:ext uri="{FF2B5EF4-FFF2-40B4-BE49-F238E27FC236}">
                <a16:creationId xmlns:a16="http://schemas.microsoft.com/office/drawing/2014/main" xmlns="" id="{DECAA062-71BD-4DCF-BA4B-9702A980537B}"/>
              </a:ext>
            </a:extLst>
          </p:cNvPr>
          <p:cNvSpPr/>
          <p:nvPr/>
        </p:nvSpPr>
        <p:spPr>
          <a:xfrm>
            <a:off x="1223010" y="1885644"/>
            <a:ext cx="10607040" cy="4031873"/>
          </a:xfrm>
          <a:prstGeom prst="rect">
            <a:avLst/>
          </a:prstGeom>
        </p:spPr>
        <p:txBody>
          <a:bodyPr wrap="square">
            <a:spAutoFit/>
          </a:bodyPr>
          <a:lstStyle/>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The DP and the FLEX </a:t>
            </a:r>
            <a:r>
              <a:rPr lang="en-US" altLang="en-US" sz="3200" dirty="0">
                <a:solidFill>
                  <a:srgbClr val="FF3300"/>
                </a:solidFill>
                <a:latin typeface="+mn-lt"/>
                <a:cs typeface="Times New Roman" panose="02020603050405020304" pitchFamily="18" charset="0"/>
              </a:rPr>
              <a:t>can never</a:t>
            </a:r>
            <a:r>
              <a:rPr lang="en-US" altLang="en-US" sz="3200" dirty="0">
                <a:latin typeface="+mn-lt"/>
                <a:cs typeface="Times New Roman" panose="02020603050405020304" pitchFamily="18" charset="0"/>
              </a:rPr>
              <a:t> be on offense at the same time:</a:t>
            </a:r>
          </a:p>
          <a:p>
            <a:pPr marL="1028700" lvl="1" indent="-460375" eaLnBrk="1" hangingPunct="1">
              <a:buFont typeface="Arial" panose="020B0604020202020204" pitchFamily="34" charset="0"/>
              <a:buChar char="•"/>
            </a:pPr>
            <a:r>
              <a:rPr lang="en-US" altLang="en-US" sz="3200" dirty="0">
                <a:latin typeface="+mn-lt"/>
                <a:cs typeface="Times New Roman" panose="02020603050405020304" pitchFamily="18" charset="0"/>
              </a:rPr>
              <a:t>They are tied together and only one player can play offense in their (DP’s) position in the lineup </a:t>
            </a:r>
          </a:p>
          <a:p>
            <a:pPr marL="568325" lvl="1" eaLnBrk="1" hangingPunct="1"/>
            <a:endParaRPr lang="en-US" altLang="en-US" sz="3200" dirty="0">
              <a:latin typeface="+mn-lt"/>
              <a:cs typeface="Times New Roman" panose="02020603050405020304" pitchFamily="18" charset="0"/>
            </a:endParaRPr>
          </a:p>
          <a:p>
            <a:pPr marL="571500" indent="-571500" eaLnBrk="1" hangingPunct="1">
              <a:buFont typeface="Wingdings" panose="05000000000000000000" pitchFamily="2" charset="2"/>
              <a:buChar char="§"/>
            </a:pPr>
            <a:r>
              <a:rPr lang="en-US" altLang="en-US" sz="3200" dirty="0">
                <a:latin typeface="+mn-lt"/>
                <a:cs typeface="Times New Roman" panose="02020603050405020304" pitchFamily="18" charset="0"/>
              </a:rPr>
              <a:t>The DP and the FLEX </a:t>
            </a:r>
            <a:r>
              <a:rPr lang="en-US" altLang="en-US" sz="3200" dirty="0">
                <a:solidFill>
                  <a:srgbClr val="FF3300"/>
                </a:solidFill>
                <a:latin typeface="+mn-lt"/>
                <a:cs typeface="Times New Roman" panose="02020603050405020304" pitchFamily="18" charset="0"/>
              </a:rPr>
              <a:t>can</a:t>
            </a:r>
            <a:r>
              <a:rPr lang="en-US" altLang="en-US" sz="3200" dirty="0">
                <a:latin typeface="+mn-lt"/>
                <a:cs typeface="Times New Roman" panose="02020603050405020304" pitchFamily="18" charset="0"/>
              </a:rPr>
              <a:t> play defense at the same time;  </a:t>
            </a:r>
          </a:p>
          <a:p>
            <a:pPr marL="1028700" lvl="1" indent="-460375" eaLnBrk="1" hangingPunct="1">
              <a:buFont typeface="Arial" panose="020B0604020202020204" pitchFamily="34" charset="0"/>
              <a:buChar char="•"/>
            </a:pPr>
            <a:r>
              <a:rPr lang="en-US" altLang="en-US" sz="3200" dirty="0">
                <a:latin typeface="+mn-lt"/>
                <a:cs typeface="Times New Roman" panose="02020603050405020304" pitchFamily="18" charset="0"/>
              </a:rPr>
              <a:t>FLEX can keep using their mitt and the DP can use someone else's</a:t>
            </a:r>
          </a:p>
        </p:txBody>
      </p:sp>
      <p:sp>
        <p:nvSpPr>
          <p:cNvPr id="5" name="Footer Placeholder 3">
            <a:extLst>
              <a:ext uri="{FF2B5EF4-FFF2-40B4-BE49-F238E27FC236}">
                <a16:creationId xmlns:a16="http://schemas.microsoft.com/office/drawing/2014/main" xmlns="" id="{79940DD9-C066-4732-91F6-FBD390230447}"/>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689536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 </a:t>
            </a:r>
          </a:p>
        </p:txBody>
      </p:sp>
      <p:sp>
        <p:nvSpPr>
          <p:cNvPr id="2" name="Rectangle 1">
            <a:extLst>
              <a:ext uri="{FF2B5EF4-FFF2-40B4-BE49-F238E27FC236}">
                <a16:creationId xmlns:a16="http://schemas.microsoft.com/office/drawing/2014/main" xmlns="" id="{DECAA062-71BD-4DCF-BA4B-9702A980537B}"/>
              </a:ext>
            </a:extLst>
          </p:cNvPr>
          <p:cNvSpPr/>
          <p:nvPr/>
        </p:nvSpPr>
        <p:spPr>
          <a:xfrm>
            <a:off x="1720487" y="2077526"/>
            <a:ext cx="9372599" cy="2700739"/>
          </a:xfrm>
          <a:prstGeom prst="rect">
            <a:avLst/>
          </a:prstGeom>
        </p:spPr>
        <p:txBody>
          <a:bodyPr wrap="square">
            <a:spAutoFit/>
          </a:bodyPr>
          <a:lstStyle/>
          <a:p>
            <a:pPr algn="ctr">
              <a:buFont typeface="Wingdings" pitchFamily="2" charset="2"/>
              <a:buNone/>
              <a:defRPr/>
            </a:pPr>
            <a:r>
              <a:rPr lang="en-US" sz="4000" b="1" dirty="0">
                <a:latin typeface="+mn-lt"/>
              </a:rPr>
              <a:t>DP/FLEX RULE </a:t>
            </a:r>
          </a:p>
          <a:p>
            <a:pPr algn="ctr">
              <a:buFont typeface="Wingdings" pitchFamily="2" charset="2"/>
              <a:buNone/>
              <a:defRPr/>
            </a:pPr>
            <a:endParaRPr lang="en-US" sz="4000" b="1" dirty="0">
              <a:latin typeface="+mn-lt"/>
            </a:endParaRPr>
          </a:p>
          <a:p>
            <a:pPr algn="ctr">
              <a:buFont typeface="Wingdings" pitchFamily="2" charset="2"/>
              <a:buNone/>
              <a:defRPr/>
            </a:pPr>
            <a:r>
              <a:rPr lang="en-US" sz="4000" b="1" dirty="0">
                <a:latin typeface="+mn-lt"/>
              </a:rPr>
              <a:t>SAMPLE EXERCISES</a:t>
            </a:r>
          </a:p>
          <a:p>
            <a:pPr>
              <a:buFont typeface="Wingdings" pitchFamily="2" charset="2"/>
              <a:buNone/>
              <a:defRPr/>
            </a:pPr>
            <a:endParaRPr lang="en-US" sz="1050" dirty="0">
              <a:latin typeface="+mn-lt"/>
            </a:endParaRPr>
          </a:p>
          <a:p>
            <a:pPr>
              <a:buFont typeface="Wingdings" pitchFamily="2" charset="2"/>
              <a:buNone/>
              <a:defRPr/>
            </a:pPr>
            <a:endParaRPr lang="en-US" sz="1050" dirty="0">
              <a:latin typeface="+mn-lt"/>
            </a:endParaRPr>
          </a:p>
          <a:p>
            <a:pPr>
              <a:buFont typeface="Wingdings" pitchFamily="2" charset="2"/>
              <a:buNone/>
              <a:defRPr/>
            </a:pPr>
            <a:endParaRPr lang="en-US" sz="1050" dirty="0">
              <a:latin typeface="+mn-lt"/>
            </a:endParaRPr>
          </a:p>
          <a:p>
            <a:pPr>
              <a:buFont typeface="Wingdings" pitchFamily="2" charset="2"/>
              <a:buNone/>
              <a:defRPr/>
            </a:pPr>
            <a:endParaRPr lang="en-US" dirty="0">
              <a:latin typeface="+mn-lt"/>
            </a:endParaRPr>
          </a:p>
        </p:txBody>
      </p:sp>
      <p:sp>
        <p:nvSpPr>
          <p:cNvPr id="5" name="Footer Placeholder 3">
            <a:extLst>
              <a:ext uri="{FF2B5EF4-FFF2-40B4-BE49-F238E27FC236}">
                <a16:creationId xmlns:a16="http://schemas.microsoft.com/office/drawing/2014/main" xmlns="" id="{BDE7EE0F-8A5B-47F3-9566-5345F743E7C3}"/>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368052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xmlns="" id="{E40B5437-90D3-4EA9-91B8-51F7B50BBF18}"/>
              </a:ext>
            </a:extLst>
          </p:cNvPr>
          <p:cNvSpPr>
            <a:spLocks noGrp="1" noChangeArrowheads="1"/>
          </p:cNvSpPr>
          <p:nvPr>
            <p:ph type="title"/>
          </p:nvPr>
        </p:nvSpPr>
        <p:spPr/>
        <p:txBody>
          <a:bodyPr/>
          <a:lstStyle/>
          <a:p>
            <a:pPr eaLnBrk="1" hangingPunct="1"/>
            <a:r>
              <a:rPr lang="en-US" altLang="en-US" sz="4000">
                <a:cs typeface="Times New Roman" panose="02020603050405020304" pitchFamily="18" charset="0"/>
              </a:rPr>
              <a:t>SAMPLE LINEUP CARD</a:t>
            </a:r>
            <a:br>
              <a:rPr lang="en-US" altLang="en-US" sz="4000">
                <a:cs typeface="Times New Roman" panose="02020603050405020304" pitchFamily="18" charset="0"/>
              </a:rPr>
            </a:br>
            <a:endParaRPr lang="en-US" altLang="en-US" sz="4000">
              <a:cs typeface="Times New Roman" panose="02020603050405020304" pitchFamily="18" charset="0"/>
            </a:endParaRPr>
          </a:p>
        </p:txBody>
      </p:sp>
      <p:sp>
        <p:nvSpPr>
          <p:cNvPr id="36867" name="Rectangle 3">
            <a:extLst>
              <a:ext uri="{FF2B5EF4-FFF2-40B4-BE49-F238E27FC236}">
                <a16:creationId xmlns:a16="http://schemas.microsoft.com/office/drawing/2014/main" xmlns="" id="{42873FF2-4103-485A-A8EA-43CDB4C70635}"/>
              </a:ext>
            </a:extLst>
          </p:cNvPr>
          <p:cNvSpPr>
            <a:spLocks noGrp="1" noChangeArrowheads="1"/>
          </p:cNvSpPr>
          <p:nvPr>
            <p:ph idx="1"/>
          </p:nvPr>
        </p:nvSpPr>
        <p:spPr>
          <a:xfrm>
            <a:off x="1425908" y="2160395"/>
            <a:ext cx="4956174" cy="5176838"/>
          </a:xfrm>
        </p:spPr>
        <p:txBody>
          <a:bodyPr/>
          <a:lstStyle/>
          <a:p>
            <a:pPr indent="0">
              <a:lnSpc>
                <a:spcPct val="90000"/>
              </a:lnSpc>
              <a:buNone/>
            </a:pPr>
            <a:r>
              <a:rPr lang="en-US" altLang="en-US" sz="4400" dirty="0">
                <a:cs typeface="Times New Roman" panose="02020603050405020304" pitchFamily="18" charset="0"/>
              </a:rPr>
              <a:t>All samples will use this lineup card and progress through a series of substitutions</a:t>
            </a:r>
          </a:p>
        </p:txBody>
      </p:sp>
      <p:sp>
        <p:nvSpPr>
          <p:cNvPr id="36868" name="Text Box 5">
            <a:extLst>
              <a:ext uri="{FF2B5EF4-FFF2-40B4-BE49-F238E27FC236}">
                <a16:creationId xmlns:a16="http://schemas.microsoft.com/office/drawing/2014/main" xmlns="" id="{FA4C9983-0A43-47A5-858A-6A88F327C401}"/>
              </a:ext>
            </a:extLst>
          </p:cNvPr>
          <p:cNvSpPr txBox="1">
            <a:spLocks noChangeArrowheads="1"/>
          </p:cNvSpPr>
          <p:nvPr/>
        </p:nvSpPr>
        <p:spPr bwMode="auto">
          <a:xfrm>
            <a:off x="2117725" y="4175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6869" name="Picture 9">
            <a:extLst>
              <a:ext uri="{FF2B5EF4-FFF2-40B4-BE49-F238E27FC236}">
                <a16:creationId xmlns:a16="http://schemas.microsoft.com/office/drawing/2014/main" xmlns="" id="{960D0229-898D-415E-8E7C-6809571DC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0517" y="417513"/>
            <a:ext cx="3720441" cy="614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F4757274-B1B5-494D-8ECD-04AF62FC0E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478606" y="2008166"/>
            <a:ext cx="1278383" cy="70990"/>
          </a:xfrm>
          <a:prstGeom prst="rect">
            <a:avLst/>
          </a:prstGeom>
        </p:spPr>
      </p:pic>
      <p:pic>
        <p:nvPicPr>
          <p:cNvPr id="8" name="Picture 7" descr="A picture containing baseball, game, cup&#10;&#10;Description automatically generated">
            <a:extLst>
              <a:ext uri="{FF2B5EF4-FFF2-40B4-BE49-F238E27FC236}">
                <a16:creationId xmlns:a16="http://schemas.microsoft.com/office/drawing/2014/main" xmlns="" id="{9AE7BBDF-AA31-4E7A-AC43-159DCCD9D3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9" name="Footer Placeholder 3">
            <a:extLst>
              <a:ext uri="{FF2B5EF4-FFF2-40B4-BE49-F238E27FC236}">
                <a16:creationId xmlns:a16="http://schemas.microsoft.com/office/drawing/2014/main" xmlns="" id="{7CC380A1-38D6-4EA6-9170-9B4C2D81C23D}"/>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Sample exercise #1</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258280"/>
            <a:ext cx="9372599" cy="2616101"/>
          </a:xfrm>
          <a:prstGeom prst="rect">
            <a:avLst/>
          </a:prstGeom>
        </p:spPr>
        <p:txBody>
          <a:bodyPr wrap="square">
            <a:spAutoFit/>
          </a:bodyPr>
          <a:lstStyle/>
          <a:p>
            <a:pPr marL="571500" indent="-571500">
              <a:buFont typeface="Wingdings" panose="05000000000000000000" pitchFamily="2" charset="2"/>
              <a:buChar char="§"/>
            </a:pPr>
            <a:r>
              <a:rPr lang="en-US" altLang="en-US" sz="3600" dirty="0">
                <a:latin typeface="+mn-lt"/>
                <a:cs typeface="Times New Roman" panose="02020603050405020304" pitchFamily="18" charset="0"/>
              </a:rPr>
              <a:t>Jones (DP) bats and gets on base safely</a:t>
            </a:r>
          </a:p>
          <a:p>
            <a:endParaRPr lang="en-US" altLang="en-US" sz="1000" dirty="0">
              <a:latin typeface="+mn-lt"/>
              <a:cs typeface="Times New Roman" panose="02020603050405020304" pitchFamily="18" charset="0"/>
            </a:endParaRPr>
          </a:p>
          <a:p>
            <a:pPr marL="571500" indent="-571500">
              <a:buFont typeface="Wingdings" panose="05000000000000000000" pitchFamily="2" charset="2"/>
              <a:buChar char="§"/>
            </a:pPr>
            <a:r>
              <a:rPr lang="en-US" altLang="en-US" sz="3600" dirty="0">
                <a:latin typeface="+mn-lt"/>
                <a:cs typeface="Times New Roman" panose="02020603050405020304" pitchFamily="18" charset="0"/>
              </a:rPr>
              <a:t>The offensive coach asks for time to make a change</a:t>
            </a:r>
          </a:p>
          <a:p>
            <a:endParaRPr lang="en-US" altLang="en-US" sz="1000" dirty="0">
              <a:latin typeface="+mn-lt"/>
              <a:cs typeface="Times New Roman" panose="02020603050405020304" pitchFamily="18" charset="0"/>
            </a:endParaRPr>
          </a:p>
          <a:p>
            <a:pPr marL="571500" indent="-571500">
              <a:buFont typeface="Wingdings" panose="05000000000000000000" pitchFamily="2" charset="2"/>
              <a:buChar char="§"/>
            </a:pPr>
            <a:r>
              <a:rPr lang="en-US" altLang="en-US" sz="3600" dirty="0">
                <a:latin typeface="+mn-lt"/>
                <a:cs typeface="Times New Roman" panose="02020603050405020304" pitchFamily="18" charset="0"/>
              </a:rPr>
              <a:t>“Green will run for Jones"</a:t>
            </a:r>
          </a:p>
        </p:txBody>
      </p:sp>
      <p:sp>
        <p:nvSpPr>
          <p:cNvPr id="5" name="Footer Placeholder 3">
            <a:extLst>
              <a:ext uri="{FF2B5EF4-FFF2-40B4-BE49-F238E27FC236}">
                <a16:creationId xmlns:a16="http://schemas.microsoft.com/office/drawing/2014/main" xmlns="" id="{E81C1DEE-6C1B-4674-9063-A782F3D98194}"/>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2313173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62" name="Picture 9">
            <a:extLst>
              <a:ext uri="{FF2B5EF4-FFF2-40B4-BE49-F238E27FC236}">
                <a16:creationId xmlns:a16="http://schemas.microsoft.com/office/drawing/2014/main" xmlns="" id="{A30E32AB-D482-4E7F-B89D-3B01F65E6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544" y="418294"/>
            <a:ext cx="3707606" cy="611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a:extLst>
              <a:ext uri="{FF2B5EF4-FFF2-40B4-BE49-F238E27FC236}">
                <a16:creationId xmlns:a16="http://schemas.microsoft.com/office/drawing/2014/main" xmlns="" id="{57DED495-B608-410E-9925-E5115C793C9A}"/>
              </a:ext>
            </a:extLst>
          </p:cNvPr>
          <p:cNvSpPr>
            <a:spLocks noGrp="1" noChangeArrowheads="1"/>
          </p:cNvSpPr>
          <p:nvPr>
            <p:ph type="title"/>
          </p:nvPr>
        </p:nvSpPr>
        <p:spPr/>
        <p:txBody>
          <a:bodyPr/>
          <a:lstStyle/>
          <a:p>
            <a:pPr eaLnBrk="1" hangingPunct="1"/>
            <a:r>
              <a:rPr lang="en-US" altLang="en-US" sz="4000">
                <a:cs typeface="Times New Roman" panose="02020603050405020304" pitchFamily="18" charset="0"/>
              </a:rPr>
              <a:t>SAMPLE EXERCISE #1</a:t>
            </a:r>
            <a:br>
              <a:rPr lang="en-US" altLang="en-US" sz="4000">
                <a:cs typeface="Times New Roman" panose="02020603050405020304" pitchFamily="18" charset="0"/>
              </a:rPr>
            </a:br>
            <a:endParaRPr lang="en-US" altLang="en-US" sz="4000">
              <a:cs typeface="Times New Roman" panose="02020603050405020304" pitchFamily="18" charset="0"/>
            </a:endParaRPr>
          </a:p>
        </p:txBody>
      </p:sp>
      <p:sp>
        <p:nvSpPr>
          <p:cNvPr id="36867" name="Rectangle 3">
            <a:extLst>
              <a:ext uri="{FF2B5EF4-FFF2-40B4-BE49-F238E27FC236}">
                <a16:creationId xmlns:a16="http://schemas.microsoft.com/office/drawing/2014/main" xmlns="" id="{4D0193BD-B6A8-4E95-9638-B47380CA0280}"/>
              </a:ext>
            </a:extLst>
          </p:cNvPr>
          <p:cNvSpPr>
            <a:spLocks noGrp="1" noChangeArrowheads="1"/>
          </p:cNvSpPr>
          <p:nvPr>
            <p:ph idx="1"/>
          </p:nvPr>
        </p:nvSpPr>
        <p:spPr>
          <a:xfrm>
            <a:off x="1527971" y="2143125"/>
            <a:ext cx="3736975" cy="5176838"/>
          </a:xfrm>
        </p:spPr>
        <p:txBody>
          <a:bodyPr/>
          <a:lstStyle/>
          <a:p>
            <a:pPr indent="0">
              <a:buNone/>
            </a:pPr>
            <a:r>
              <a:rPr lang="en-US" altLang="en-US" sz="4800" dirty="0">
                <a:cs typeface="Times New Roman" panose="02020603050405020304" pitchFamily="18" charset="0"/>
              </a:rPr>
              <a:t>Green (FLEX) running for Jones (DP)</a:t>
            </a:r>
          </a:p>
        </p:txBody>
      </p:sp>
      <p:sp>
        <p:nvSpPr>
          <p:cNvPr id="40965" name="Text Box 6">
            <a:extLst>
              <a:ext uri="{FF2B5EF4-FFF2-40B4-BE49-F238E27FC236}">
                <a16:creationId xmlns:a16="http://schemas.microsoft.com/office/drawing/2014/main" xmlns=""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sp>
        <p:nvSpPr>
          <p:cNvPr id="10" name="Freeform 9">
            <a:extLst>
              <a:ext uri="{FF2B5EF4-FFF2-40B4-BE49-F238E27FC236}">
                <a16:creationId xmlns:a16="http://schemas.microsoft.com/office/drawing/2014/main" xmlns="" id="{B986B301-081C-4F94-B0A8-692A8BF32C02}"/>
              </a:ext>
            </a:extLst>
          </p:cNvPr>
          <p:cNvSpPr>
            <a:spLocks/>
          </p:cNvSpPr>
          <p:nvPr/>
        </p:nvSpPr>
        <p:spPr bwMode="auto">
          <a:xfrm>
            <a:off x="10010750" y="2033583"/>
            <a:ext cx="300131" cy="247332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 name="Freeform 20">
            <a:extLst>
              <a:ext uri="{FF2B5EF4-FFF2-40B4-BE49-F238E27FC236}">
                <a16:creationId xmlns:a16="http://schemas.microsoft.com/office/drawing/2014/main" xmlns="" id="{1A700260-76A0-4884-856F-33962A298A68}"/>
              </a:ext>
            </a:extLst>
          </p:cNvPr>
          <p:cNvSpPr>
            <a:spLocks/>
          </p:cNvSpPr>
          <p:nvPr/>
        </p:nvSpPr>
        <p:spPr bwMode="auto">
          <a:xfrm flipV="1">
            <a:off x="7910421" y="197025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 name="Freeform 20">
            <a:extLst>
              <a:ext uri="{FF2B5EF4-FFF2-40B4-BE49-F238E27FC236}">
                <a16:creationId xmlns:a16="http://schemas.microsoft.com/office/drawing/2014/main" xmlns="" id="{48E9617F-9DB3-4867-8267-40DA821F0947}"/>
              </a:ext>
            </a:extLst>
          </p:cNvPr>
          <p:cNvSpPr>
            <a:spLocks/>
          </p:cNvSpPr>
          <p:nvPr/>
        </p:nvSpPr>
        <p:spPr bwMode="auto">
          <a:xfrm flipV="1">
            <a:off x="9170067" y="198754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13" name="Picture 12">
            <a:extLst>
              <a:ext uri="{FF2B5EF4-FFF2-40B4-BE49-F238E27FC236}">
                <a16:creationId xmlns:a16="http://schemas.microsoft.com/office/drawing/2014/main" xmlns="" id="{1056C928-B371-4F33-B21C-9F1833D5EB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498302" y="2037375"/>
            <a:ext cx="1278383" cy="70990"/>
          </a:xfrm>
          <a:prstGeom prst="rect">
            <a:avLst/>
          </a:prstGeom>
        </p:spPr>
      </p:pic>
      <p:pic>
        <p:nvPicPr>
          <p:cNvPr id="14" name="Picture 13" descr="A picture containing baseball, game, cup&#10;&#10;Description automatically generated">
            <a:extLst>
              <a:ext uri="{FF2B5EF4-FFF2-40B4-BE49-F238E27FC236}">
                <a16:creationId xmlns:a16="http://schemas.microsoft.com/office/drawing/2014/main" xmlns="" id="{F378465F-9FF3-441D-AA92-A0DA88B466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15" name="Footer Placeholder 3">
            <a:extLst>
              <a:ext uri="{FF2B5EF4-FFF2-40B4-BE49-F238E27FC236}">
                <a16:creationId xmlns:a16="http://schemas.microsoft.com/office/drawing/2014/main" xmlns="" id="{0E08A411-908B-4F45-B64F-684F78327201}"/>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7">
                                            <p:txEl>
                                              <p:pRg st="0" end="0"/>
                                            </p:txEl>
                                          </p:spTgt>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4" fill="hold" nodeType="afterEffect">
                                  <p:stCondLst>
                                    <p:cond delay="6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8" fill="hold" nodeType="withEffect">
                                  <p:stCondLst>
                                    <p:cond delay="11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110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par>
                                <p:cTn id="17" presetID="42" presetClass="path" presetSubtype="0" accel="50000" decel="50000" fill="hold" nodeType="withEffect">
                                  <p:stCondLst>
                                    <p:cond delay="800"/>
                                  </p:stCondLst>
                                  <p:childTnLst>
                                    <p:animMotion origin="layout" path="M 3.33333E-6 -3.33333E-6 L -0.03308 0.3551 " pathEditMode="relative" rAng="0" ptsTypes="AA">
                                      <p:cBhvr>
                                        <p:cTn id="18" dur="2000" fill="hold"/>
                                        <p:tgtEl>
                                          <p:spTgt spid="13"/>
                                        </p:tgtEl>
                                        <p:attrNameLst>
                                          <p:attrName>ppt_x</p:attrName>
                                          <p:attrName>ppt_y</p:attrName>
                                        </p:attrNameLst>
                                      </p:cBhvr>
                                      <p:rCtr x="-1654" y="1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Sample exercise #1</a:t>
            </a:r>
          </a:p>
        </p:txBody>
      </p:sp>
      <p:sp>
        <p:nvSpPr>
          <p:cNvPr id="2" name="Rectangle 1">
            <a:extLst>
              <a:ext uri="{FF2B5EF4-FFF2-40B4-BE49-F238E27FC236}">
                <a16:creationId xmlns:a16="http://schemas.microsoft.com/office/drawing/2014/main" xmlns="" id="{DECAA062-71BD-4DCF-BA4B-9702A980537B}"/>
              </a:ext>
            </a:extLst>
          </p:cNvPr>
          <p:cNvSpPr/>
          <p:nvPr/>
        </p:nvSpPr>
        <p:spPr>
          <a:xfrm>
            <a:off x="1720487" y="2077526"/>
            <a:ext cx="9372599" cy="2062103"/>
          </a:xfrm>
          <a:prstGeom prst="rect">
            <a:avLst/>
          </a:prstGeom>
        </p:spPr>
        <p:txBody>
          <a:bodyPr wrap="square">
            <a:spAutoFit/>
          </a:bodyPr>
          <a:lstStyle/>
          <a:p>
            <a:r>
              <a:rPr lang="en-US" altLang="en-US" sz="3200" dirty="0">
                <a:latin typeface="+mn-lt"/>
                <a:cs typeface="Times New Roman" panose="02020603050405020304" pitchFamily="18" charset="0"/>
              </a:rPr>
              <a:t>Note – </a:t>
            </a:r>
          </a:p>
          <a:p>
            <a:r>
              <a:rPr lang="en-US" altLang="en-US" sz="3200" dirty="0">
                <a:latin typeface="+mn-lt"/>
                <a:cs typeface="Times New Roman" panose="02020603050405020304" pitchFamily="18" charset="0"/>
              </a:rPr>
              <a:t>Jones has left the game (no longer playing offense), they still have one re-entry.  Green is now playing offense and defense.</a:t>
            </a:r>
          </a:p>
        </p:txBody>
      </p:sp>
    </p:spTree>
    <p:extLst>
      <p:ext uri="{BB962C8B-B14F-4D97-AF65-F5344CB8AC3E}">
        <p14:creationId xmlns:p14="http://schemas.microsoft.com/office/powerpoint/2010/main" val="90789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CAE50-6346-4BCE-B568-8C72AE23CDAC}"/>
              </a:ext>
            </a:extLst>
          </p:cNvPr>
          <p:cNvSpPr>
            <a:spLocks noGrp="1"/>
          </p:cNvSpPr>
          <p:nvPr>
            <p:ph type="title"/>
          </p:nvPr>
        </p:nvSpPr>
        <p:spPr/>
        <p:txBody>
          <a:bodyPr/>
          <a:lstStyle/>
          <a:p>
            <a:r>
              <a:rPr lang="en-US" dirty="0"/>
              <a:t>Typical players</a:t>
            </a:r>
          </a:p>
        </p:txBody>
      </p:sp>
      <p:sp>
        <p:nvSpPr>
          <p:cNvPr id="3" name="Content Placeholder 2">
            <a:extLst>
              <a:ext uri="{FF2B5EF4-FFF2-40B4-BE49-F238E27FC236}">
                <a16:creationId xmlns:a16="http://schemas.microsoft.com/office/drawing/2014/main" xmlns="" id="{5F1A77ED-8B2F-46CF-BE47-EBE0010022FB}"/>
              </a:ext>
            </a:extLst>
          </p:cNvPr>
          <p:cNvSpPr>
            <a:spLocks noGrp="1"/>
          </p:cNvSpPr>
          <p:nvPr>
            <p:ph idx="1"/>
          </p:nvPr>
        </p:nvSpPr>
        <p:spPr>
          <a:xfrm>
            <a:off x="1604538" y="2293594"/>
            <a:ext cx="10700599" cy="3813175"/>
          </a:xfrm>
        </p:spPr>
        <p:txBody>
          <a:bodyPr/>
          <a:lstStyle/>
          <a:p>
            <a:r>
              <a:rPr lang="en-US" sz="4000" dirty="0"/>
              <a:t>Usually each position in the lineup has a player that:</a:t>
            </a:r>
          </a:p>
          <a:p>
            <a:pPr lvl="1"/>
            <a:r>
              <a:rPr lang="en-US" sz="4000" dirty="0"/>
              <a:t>Plays Offense (bats and runs)</a:t>
            </a:r>
          </a:p>
          <a:p>
            <a:pPr lvl="1"/>
            <a:r>
              <a:rPr lang="en-US" sz="4000" dirty="0"/>
              <a:t>Plays Defense (uses their mitt)</a:t>
            </a:r>
          </a:p>
        </p:txBody>
      </p:sp>
      <p:sp>
        <p:nvSpPr>
          <p:cNvPr id="4" name="Footer Placeholder 3">
            <a:extLst>
              <a:ext uri="{FF2B5EF4-FFF2-40B4-BE49-F238E27FC236}">
                <a16:creationId xmlns:a16="http://schemas.microsoft.com/office/drawing/2014/main" xmlns="" id="{ECFFF5FF-E039-47E8-A858-004E79B008C2}"/>
              </a:ext>
            </a:extLst>
          </p:cNvPr>
          <p:cNvSpPr>
            <a:spLocks noGrp="1"/>
          </p:cNvSpPr>
          <p:nvPr>
            <p:ph type="ftr" sz="quarter" idx="11"/>
          </p:nvPr>
        </p:nvSpPr>
        <p:spPr/>
        <p:txBody>
          <a:bodyPr/>
          <a:lstStyle/>
          <a:p>
            <a:pPr>
              <a:defRPr/>
            </a:pPr>
            <a:r>
              <a:rPr lang="en-US"/>
              <a:t>www.nfhs.org</a:t>
            </a:r>
          </a:p>
        </p:txBody>
      </p:sp>
      <p:pic>
        <p:nvPicPr>
          <p:cNvPr id="12" name="Picture 11">
            <a:extLst>
              <a:ext uri="{FF2B5EF4-FFF2-40B4-BE49-F238E27FC236}">
                <a16:creationId xmlns:a16="http://schemas.microsoft.com/office/drawing/2014/main" xmlns="" id="{E4C6060F-9363-4517-A254-84EEDB5FAD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21115" y="3741774"/>
            <a:ext cx="1885950" cy="287357"/>
          </a:xfrm>
          <a:prstGeom prst="rect">
            <a:avLst/>
          </a:prstGeom>
        </p:spPr>
      </p:pic>
      <p:pic>
        <p:nvPicPr>
          <p:cNvPr id="16" name="Picture 15" descr="A drawing of a face&#10;&#10;Description automatically generated">
            <a:extLst>
              <a:ext uri="{FF2B5EF4-FFF2-40B4-BE49-F238E27FC236}">
                <a16:creationId xmlns:a16="http://schemas.microsoft.com/office/drawing/2014/main" xmlns="" id="{D372C065-70F5-41CF-B2EB-207797103C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07868" y="4527158"/>
            <a:ext cx="777240" cy="959594"/>
          </a:xfrm>
          <a:prstGeom prst="rect">
            <a:avLst/>
          </a:prstGeom>
        </p:spPr>
      </p:pic>
    </p:spTree>
    <p:extLst>
      <p:ext uri="{BB962C8B-B14F-4D97-AF65-F5344CB8AC3E}">
        <p14:creationId xmlns:p14="http://schemas.microsoft.com/office/powerpoint/2010/main" val="353506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10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nodeType="afterEffect">
                                  <p:stCondLst>
                                    <p:cond delay="100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Sample exercise #2</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195921"/>
            <a:ext cx="9857433" cy="3146246"/>
          </a:xfrm>
          <a:prstGeom prst="rect">
            <a:avLst/>
          </a:prstGeom>
        </p:spPr>
        <p:txBody>
          <a:bodyPr wrap="square">
            <a:spAutoFit/>
          </a:bodyPr>
          <a:lstStyle/>
          <a:p>
            <a:pPr marL="571500" indent="-571500">
              <a:lnSpc>
                <a:spcPct val="90000"/>
              </a:lnSpc>
              <a:buFont typeface="Wingdings" panose="05000000000000000000" pitchFamily="2" charset="2"/>
              <a:buChar char="§"/>
            </a:pPr>
            <a:r>
              <a:rPr lang="en-US" altLang="en-US" sz="4000" dirty="0">
                <a:latin typeface="+mn-lt"/>
                <a:cs typeface="Times New Roman" panose="02020603050405020304" pitchFamily="18" charset="0"/>
              </a:rPr>
              <a:t>Two innings later, Green singles to left</a:t>
            </a:r>
          </a:p>
          <a:p>
            <a:pPr marL="457200" indent="-457200">
              <a:lnSpc>
                <a:spcPct val="90000"/>
              </a:lnSpc>
              <a:buFont typeface="Wingdings" panose="05000000000000000000" pitchFamily="2" charset="2"/>
              <a:buChar char="§"/>
            </a:pPr>
            <a:endParaRPr lang="en-US" altLang="en-US" sz="1000" dirty="0">
              <a:latin typeface="+mn-lt"/>
              <a:cs typeface="Times New Roman" panose="02020603050405020304" pitchFamily="18" charset="0"/>
            </a:endParaRPr>
          </a:p>
          <a:p>
            <a:pPr marL="571500" indent="-571500">
              <a:lnSpc>
                <a:spcPct val="90000"/>
              </a:lnSpc>
              <a:buFont typeface="Wingdings" panose="05000000000000000000" pitchFamily="2" charset="2"/>
              <a:buChar char="§"/>
            </a:pPr>
            <a:r>
              <a:rPr lang="en-US" altLang="en-US" sz="4000" dirty="0">
                <a:latin typeface="+mn-lt"/>
                <a:cs typeface="Times New Roman" panose="02020603050405020304" pitchFamily="18" charset="0"/>
              </a:rPr>
              <a:t>The offensive coach asks for time to make a change</a:t>
            </a:r>
          </a:p>
          <a:p>
            <a:pPr marL="457200" indent="-457200">
              <a:lnSpc>
                <a:spcPct val="90000"/>
              </a:lnSpc>
              <a:buFont typeface="Wingdings" panose="05000000000000000000" pitchFamily="2" charset="2"/>
              <a:buChar char="§"/>
            </a:pPr>
            <a:endParaRPr lang="en-US" altLang="en-US" sz="1050" dirty="0">
              <a:latin typeface="+mn-lt"/>
              <a:cs typeface="Times New Roman" panose="02020603050405020304" pitchFamily="18" charset="0"/>
            </a:endParaRPr>
          </a:p>
          <a:p>
            <a:pPr marL="571500" indent="-571500">
              <a:lnSpc>
                <a:spcPct val="90000"/>
              </a:lnSpc>
              <a:buFont typeface="Wingdings" panose="05000000000000000000" pitchFamily="2" charset="2"/>
              <a:buChar char="§"/>
            </a:pPr>
            <a:r>
              <a:rPr lang="en-US" altLang="en-US" sz="4000" dirty="0">
                <a:latin typeface="+mn-lt"/>
                <a:cs typeface="Times New Roman" panose="02020603050405020304" pitchFamily="18" charset="0"/>
              </a:rPr>
              <a:t>"Smith is running for Green and Green will still be playing right field”</a:t>
            </a:r>
          </a:p>
        </p:txBody>
      </p:sp>
      <p:sp>
        <p:nvSpPr>
          <p:cNvPr id="5" name="Footer Placeholder 3">
            <a:extLst>
              <a:ext uri="{FF2B5EF4-FFF2-40B4-BE49-F238E27FC236}">
                <a16:creationId xmlns:a16="http://schemas.microsoft.com/office/drawing/2014/main" xmlns="" id="{72890D74-3EB0-4FE4-87E1-1A9426E4A644}"/>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279387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Sample exercise #2</a:t>
            </a:r>
          </a:p>
        </p:txBody>
      </p:sp>
      <p:sp>
        <p:nvSpPr>
          <p:cNvPr id="2" name="Rectangle 1">
            <a:extLst>
              <a:ext uri="{FF2B5EF4-FFF2-40B4-BE49-F238E27FC236}">
                <a16:creationId xmlns:a16="http://schemas.microsoft.com/office/drawing/2014/main" xmlns="" id="{DECAA062-71BD-4DCF-BA4B-9702A980537B}"/>
              </a:ext>
            </a:extLst>
          </p:cNvPr>
          <p:cNvSpPr/>
          <p:nvPr/>
        </p:nvSpPr>
        <p:spPr>
          <a:xfrm>
            <a:off x="1175657" y="1786125"/>
            <a:ext cx="10792506" cy="5293757"/>
          </a:xfrm>
          <a:prstGeom prst="rect">
            <a:avLst/>
          </a:prstGeom>
        </p:spPr>
        <p:txBody>
          <a:bodyPr wrap="square">
            <a:spAutoFit/>
          </a:bodyPr>
          <a:lstStyle/>
          <a:p>
            <a:r>
              <a:rPr lang="en-US" altLang="en-US" sz="2600" dirty="0">
                <a:latin typeface="+mn-lt"/>
                <a:cs typeface="Times New Roman" panose="02020603050405020304" pitchFamily="18" charset="0"/>
              </a:rPr>
              <a:t>Note – </a:t>
            </a:r>
          </a:p>
          <a:p>
            <a:pPr marL="457200" indent="-457200">
              <a:buFont typeface="Wingdings" panose="05000000000000000000" pitchFamily="2" charset="2"/>
              <a:buChar char="§"/>
            </a:pPr>
            <a:r>
              <a:rPr lang="en-US" altLang="en-US" sz="2600" dirty="0">
                <a:latin typeface="+mn-lt"/>
                <a:cs typeface="Times New Roman" panose="02020603050405020304" pitchFamily="18" charset="0"/>
              </a:rPr>
              <a:t>This substitution is critical for the umpire to ensure they understand what the coach is requesting</a:t>
            </a:r>
          </a:p>
          <a:p>
            <a:pPr marL="457200" indent="-457200">
              <a:buFont typeface="Wingdings" panose="05000000000000000000" pitchFamily="2" charset="2"/>
              <a:buChar char="§"/>
            </a:pPr>
            <a:r>
              <a:rPr lang="en-US" altLang="en-US" sz="2600" dirty="0">
                <a:latin typeface="+mn-lt"/>
                <a:cs typeface="Times New Roman" panose="02020603050405020304" pitchFamily="18" charset="0"/>
              </a:rPr>
              <a:t>Coach says “Smith is running for Green” at this point there are two options:</a:t>
            </a:r>
          </a:p>
          <a:p>
            <a:pPr marL="971550" lvl="1" indent="-514350">
              <a:buFont typeface="Arial" panose="020B0604020202020204" pitchFamily="34" charset="0"/>
              <a:buChar char="•"/>
            </a:pPr>
            <a:r>
              <a:rPr lang="en-US" altLang="en-US" sz="2600" dirty="0">
                <a:latin typeface="+mn-lt"/>
                <a:cs typeface="Times New Roman" panose="02020603050405020304" pitchFamily="18" charset="0"/>
              </a:rPr>
              <a:t>Smith is substituting for Green and is the new FLEX playing offense in the DP’s position in the lineup. Change is made and recorded in the 10</a:t>
            </a:r>
            <a:r>
              <a:rPr lang="en-US" altLang="en-US" sz="2600" baseline="30000" dirty="0">
                <a:latin typeface="+mn-lt"/>
                <a:cs typeface="Times New Roman" panose="02020603050405020304" pitchFamily="18" charset="0"/>
              </a:rPr>
              <a:t>th</a:t>
            </a:r>
            <a:r>
              <a:rPr lang="en-US" altLang="en-US" sz="2600" dirty="0">
                <a:latin typeface="+mn-lt"/>
                <a:cs typeface="Times New Roman" panose="02020603050405020304" pitchFamily="18" charset="0"/>
              </a:rPr>
              <a:t> position</a:t>
            </a:r>
          </a:p>
          <a:p>
            <a:pPr marL="971550" lvl="1" indent="-514350">
              <a:buFont typeface="Arial" panose="020B0604020202020204" pitchFamily="34" charset="0"/>
              <a:buChar char="•"/>
            </a:pPr>
            <a:r>
              <a:rPr lang="en-US" altLang="en-US" sz="2600" dirty="0">
                <a:latin typeface="+mn-lt"/>
                <a:cs typeface="Times New Roman" panose="02020603050405020304" pitchFamily="18" charset="0"/>
              </a:rPr>
              <a:t>Smith is substituting for Jones and is the new DP, Green is going back to playing defense only.  Change is made and recorded in the 4</a:t>
            </a:r>
            <a:r>
              <a:rPr lang="en-US" altLang="en-US" sz="2600" baseline="30000" dirty="0">
                <a:latin typeface="+mn-lt"/>
                <a:cs typeface="Times New Roman" panose="02020603050405020304" pitchFamily="18" charset="0"/>
              </a:rPr>
              <a:t>th</a:t>
            </a:r>
            <a:r>
              <a:rPr lang="en-US" altLang="en-US" sz="2600" dirty="0">
                <a:latin typeface="+mn-lt"/>
                <a:cs typeface="Times New Roman" panose="02020603050405020304" pitchFamily="18" charset="0"/>
              </a:rPr>
              <a:t> position.</a:t>
            </a:r>
          </a:p>
          <a:p>
            <a:pPr marL="514350" indent="-514350">
              <a:buFont typeface="Wingdings" panose="05000000000000000000" pitchFamily="2" charset="2"/>
              <a:buChar char="§"/>
            </a:pPr>
            <a:r>
              <a:rPr lang="en-US" altLang="en-US" sz="2600" dirty="0">
                <a:latin typeface="+mn-lt"/>
                <a:cs typeface="Times New Roman" panose="02020603050405020304" pitchFamily="18" charset="0"/>
              </a:rPr>
              <a:t>By actively listening and understanding the second part of the coach's statement “Green will still be playing right field” we know the coach wants option 2. </a:t>
            </a:r>
          </a:p>
          <a:p>
            <a:pPr marL="971550" lvl="1" indent="-514350">
              <a:buFont typeface="+mj-lt"/>
              <a:buAutoNum type="arabicPeriod"/>
            </a:pPr>
            <a:endParaRPr lang="en-US" altLang="en-US" sz="2600" dirty="0">
              <a:latin typeface="+mn-lt"/>
              <a:cs typeface="Times New Roman" panose="02020603050405020304" pitchFamily="18" charset="0"/>
            </a:endParaRPr>
          </a:p>
        </p:txBody>
      </p:sp>
      <p:sp>
        <p:nvSpPr>
          <p:cNvPr id="5" name="Footer Placeholder 3">
            <a:extLst>
              <a:ext uri="{FF2B5EF4-FFF2-40B4-BE49-F238E27FC236}">
                <a16:creationId xmlns:a16="http://schemas.microsoft.com/office/drawing/2014/main" xmlns="" id="{FA837E29-73F4-420A-A26C-4ABDE5657C45}"/>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234167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xmlns="" id="{57DED495-B608-410E-9925-E5115C793C9A}"/>
              </a:ext>
            </a:extLst>
          </p:cNvPr>
          <p:cNvSpPr>
            <a:spLocks noGrp="1" noChangeArrowheads="1"/>
          </p:cNvSpPr>
          <p:nvPr>
            <p:ph type="title"/>
          </p:nvPr>
        </p:nvSpPr>
        <p:spPr/>
        <p:txBody>
          <a:bodyPr/>
          <a:lstStyle/>
          <a:p>
            <a:pPr eaLnBrk="1" hangingPunct="1"/>
            <a:r>
              <a:rPr lang="en-US" altLang="en-US" sz="4000" dirty="0">
                <a:cs typeface="Times New Roman" panose="02020603050405020304" pitchFamily="18" charset="0"/>
              </a:rPr>
              <a:t/>
            </a:r>
            <a:br>
              <a:rPr lang="en-US" altLang="en-US" sz="4000" dirty="0">
                <a:cs typeface="Times New Roman" panose="02020603050405020304" pitchFamily="18" charset="0"/>
              </a:rPr>
            </a:br>
            <a:r>
              <a:rPr lang="en-US" altLang="en-US" sz="4000" dirty="0">
                <a:cs typeface="Times New Roman" panose="02020603050405020304" pitchFamily="18" charset="0"/>
              </a:rPr>
              <a:t>SAMPLE EXERCISE #2</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xmlns=""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 name="Picture 2">
            <a:extLst>
              <a:ext uri="{FF2B5EF4-FFF2-40B4-BE49-F238E27FC236}">
                <a16:creationId xmlns:a16="http://schemas.microsoft.com/office/drawing/2014/main" xmlns=""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5" name="Rectangle 3">
            <a:extLst>
              <a:ext uri="{FF2B5EF4-FFF2-40B4-BE49-F238E27FC236}">
                <a16:creationId xmlns:a16="http://schemas.microsoft.com/office/drawing/2014/main" xmlns="" id="{DC59471C-66AC-463E-930F-AC2BD395261B}"/>
              </a:ext>
            </a:extLst>
          </p:cNvPr>
          <p:cNvSpPr txBox="1">
            <a:spLocks noChangeArrowheads="1"/>
          </p:cNvSpPr>
          <p:nvPr/>
        </p:nvSpPr>
        <p:spPr bwMode="auto">
          <a:xfrm>
            <a:off x="1117844" y="1944391"/>
            <a:ext cx="5152327"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eaLnBrk="1" hangingPunct="1">
              <a:lnSpc>
                <a:spcPct val="80000"/>
              </a:lnSpc>
              <a:buFontTx/>
              <a:buNone/>
            </a:pPr>
            <a:r>
              <a:rPr lang="en-US" altLang="en-US" sz="3600" dirty="0">
                <a:cs typeface="Times New Roman" panose="02020603050405020304" pitchFamily="18" charset="0"/>
              </a:rPr>
              <a:t>Smith (sub) running for Green (FLEX) is recorded as a sub for Jones and becomes the new DP </a:t>
            </a:r>
          </a:p>
          <a:p>
            <a:pPr indent="0" eaLnBrk="1" hangingPunct="1">
              <a:lnSpc>
                <a:spcPct val="80000"/>
              </a:lnSpc>
              <a:buFontTx/>
              <a:buNone/>
            </a:pPr>
            <a:endParaRPr lang="en-US" altLang="en-US" sz="3600" dirty="0">
              <a:cs typeface="Times New Roman" panose="02020603050405020304" pitchFamily="18" charset="0"/>
            </a:endParaRPr>
          </a:p>
          <a:p>
            <a:pPr indent="0" eaLnBrk="1" hangingPunct="1">
              <a:lnSpc>
                <a:spcPct val="80000"/>
              </a:lnSpc>
              <a:buFontTx/>
              <a:buNone/>
            </a:pPr>
            <a:r>
              <a:rPr lang="en-US" altLang="en-US" sz="3600" dirty="0">
                <a:cs typeface="Times New Roman" panose="02020603050405020304" pitchFamily="18" charset="0"/>
              </a:rPr>
              <a:t>Green remains in the game playing right field only</a:t>
            </a:r>
          </a:p>
        </p:txBody>
      </p:sp>
      <p:sp>
        <p:nvSpPr>
          <p:cNvPr id="16" name="Text Box 18">
            <a:extLst>
              <a:ext uri="{FF2B5EF4-FFF2-40B4-BE49-F238E27FC236}">
                <a16:creationId xmlns:a16="http://schemas.microsoft.com/office/drawing/2014/main" xmlns=""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0000"/>
                </a:solidFill>
                <a:latin typeface="Times" panose="02020603050405020304" pitchFamily="18" charset="0"/>
              </a:rPr>
              <a:t>Smith</a:t>
            </a:r>
          </a:p>
        </p:txBody>
      </p:sp>
      <p:sp>
        <p:nvSpPr>
          <p:cNvPr id="17" name="Text Box 17">
            <a:extLst>
              <a:ext uri="{FF2B5EF4-FFF2-40B4-BE49-F238E27FC236}">
                <a16:creationId xmlns:a16="http://schemas.microsoft.com/office/drawing/2014/main" xmlns=""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6</a:t>
            </a:r>
          </a:p>
        </p:txBody>
      </p:sp>
      <p:sp>
        <p:nvSpPr>
          <p:cNvPr id="18" name="Text Box 17">
            <a:extLst>
              <a:ext uri="{FF2B5EF4-FFF2-40B4-BE49-F238E27FC236}">
                <a16:creationId xmlns:a16="http://schemas.microsoft.com/office/drawing/2014/main" xmlns=""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DP</a:t>
            </a:r>
          </a:p>
        </p:txBody>
      </p:sp>
      <p:sp>
        <p:nvSpPr>
          <p:cNvPr id="19" name="Freeform 18">
            <a:extLst>
              <a:ext uri="{FF2B5EF4-FFF2-40B4-BE49-F238E27FC236}">
                <a16:creationId xmlns:a16="http://schemas.microsoft.com/office/drawing/2014/main" xmlns=""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20">
            <a:extLst>
              <a:ext uri="{FF2B5EF4-FFF2-40B4-BE49-F238E27FC236}">
                <a16:creationId xmlns:a16="http://schemas.microsoft.com/office/drawing/2014/main" xmlns=""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 name="Picture 20">
            <a:extLst>
              <a:ext uri="{FF2B5EF4-FFF2-40B4-BE49-F238E27FC236}">
                <a16:creationId xmlns:a16="http://schemas.microsoft.com/office/drawing/2014/main" xmlns="" id="{13882201-64B5-4863-81B5-1E8B8E62A8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049659" y="4485705"/>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xmlns="" id="{F206EDF6-3F87-4A5C-B2FB-638B7784C1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13" name="Footer Placeholder 3">
            <a:extLst>
              <a:ext uri="{FF2B5EF4-FFF2-40B4-BE49-F238E27FC236}">
                <a16:creationId xmlns:a16="http://schemas.microsoft.com/office/drawing/2014/main" xmlns="" id="{2A050A18-E271-4D01-9244-42F7DD632A61}"/>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373504449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42" presetClass="path" presetSubtype="0" accel="50000" decel="50000" fill="hold" nodeType="withEffect">
                                  <p:stCondLst>
                                    <p:cond delay="0"/>
                                  </p:stCondLst>
                                  <p:childTnLst>
                                    <p:animMotion origin="layout" path="M 2.29167E-6 7.40741E-7 L 0.03515 -0.34306 " pathEditMode="relative" rAng="0" ptsTypes="AA">
                                      <p:cBhvr>
                                        <p:cTn id="22" dur="2000" fill="hold"/>
                                        <p:tgtEl>
                                          <p:spTgt spid="21"/>
                                        </p:tgtEl>
                                        <p:attrNameLst>
                                          <p:attrName>ppt_x</p:attrName>
                                          <p:attrName>ppt_y</p:attrName>
                                        </p:attrNameLst>
                                      </p:cBhvr>
                                      <p:rCtr x="1758" y="-17153"/>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 calcmode="lin" valueType="num">
                                      <p:cBhvr additive="base">
                                        <p:cTn id="27" dur="50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2" presetClass="entr" presetSubtype="1" fill="hold" nodeType="afterEffect">
                                  <p:stCondLst>
                                    <p:cond delay="2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utoUpdateAnimBg="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Sample exercise #2</a:t>
            </a:r>
          </a:p>
        </p:txBody>
      </p:sp>
      <p:sp>
        <p:nvSpPr>
          <p:cNvPr id="5" name="Rectangle 3">
            <a:extLst>
              <a:ext uri="{FF2B5EF4-FFF2-40B4-BE49-F238E27FC236}">
                <a16:creationId xmlns:a16="http://schemas.microsoft.com/office/drawing/2014/main" xmlns="" id="{4088F53B-36E3-4473-AB0B-3D0694390C87}"/>
              </a:ext>
            </a:extLst>
          </p:cNvPr>
          <p:cNvSpPr>
            <a:spLocks noGrp="1" noChangeArrowheads="1"/>
          </p:cNvSpPr>
          <p:nvPr>
            <p:ph idx="1"/>
          </p:nvPr>
        </p:nvSpPr>
        <p:spPr>
          <a:xfrm>
            <a:off x="1941513" y="2130987"/>
            <a:ext cx="10405731" cy="5176838"/>
          </a:xfrm>
        </p:spPr>
        <p:txBody>
          <a:bodyPr/>
          <a:lstStyle/>
          <a:p>
            <a:pPr>
              <a:spcBef>
                <a:spcPct val="0"/>
              </a:spcBef>
              <a:buFontTx/>
              <a:buNone/>
            </a:pPr>
            <a:r>
              <a:rPr lang="en-US" altLang="en-US" sz="3600" dirty="0">
                <a:cs typeface="Times New Roman" panose="02020603050405020304" pitchFamily="18" charset="0"/>
              </a:rPr>
              <a:t>Note – </a:t>
            </a:r>
          </a:p>
          <a:p>
            <a:pPr>
              <a:spcBef>
                <a:spcPct val="0"/>
              </a:spcBef>
            </a:pPr>
            <a:r>
              <a:rPr lang="en-US" altLang="en-US" sz="3600" dirty="0">
                <a:cs typeface="Times New Roman" panose="02020603050405020304" pitchFamily="18" charset="0"/>
              </a:rPr>
              <a:t>Since Green will continue to play defense, Smith enters the game for the first time as the new DP</a:t>
            </a:r>
          </a:p>
          <a:p>
            <a:pPr>
              <a:spcBef>
                <a:spcPct val="0"/>
              </a:spcBef>
            </a:pPr>
            <a:endParaRPr lang="en-US" altLang="en-US" sz="1000" dirty="0">
              <a:cs typeface="Times New Roman" panose="02020603050405020304" pitchFamily="18" charset="0"/>
            </a:endParaRPr>
          </a:p>
          <a:p>
            <a:r>
              <a:rPr lang="en-US" altLang="en-US" sz="3600" dirty="0">
                <a:cs typeface="Times New Roman" panose="02020603050405020304" pitchFamily="18" charset="0"/>
              </a:rPr>
              <a:t>Since Green (FLEX) is still playing defense they have NOT left the game (never quit using their mitt)</a:t>
            </a:r>
          </a:p>
        </p:txBody>
      </p:sp>
      <p:sp>
        <p:nvSpPr>
          <p:cNvPr id="6" name="Footer Placeholder 3">
            <a:extLst>
              <a:ext uri="{FF2B5EF4-FFF2-40B4-BE49-F238E27FC236}">
                <a16:creationId xmlns:a16="http://schemas.microsoft.com/office/drawing/2014/main" xmlns="" id="{B8659674-FF9C-42B2-A6B8-B5FD8B2BF3D9}"/>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48046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Sample exercise #3</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296082"/>
            <a:ext cx="9372599" cy="2831544"/>
          </a:xfrm>
          <a:prstGeom prst="rect">
            <a:avLst/>
          </a:prstGeom>
        </p:spPr>
        <p:txBody>
          <a:bodyPr wrap="square">
            <a:spAutoFit/>
          </a:bodyPr>
          <a:lstStyle/>
          <a:p>
            <a:pPr marL="571500" indent="-571500">
              <a:buFont typeface="Wingdings" panose="05000000000000000000" pitchFamily="2" charset="2"/>
              <a:buChar char="§"/>
            </a:pPr>
            <a:r>
              <a:rPr lang="en-US" altLang="en-US" sz="4000" dirty="0">
                <a:latin typeface="+mn-lt"/>
                <a:cs typeface="Times New Roman" panose="02020603050405020304" pitchFamily="18" charset="0"/>
              </a:rPr>
              <a:t>In the 4</a:t>
            </a:r>
            <a:r>
              <a:rPr lang="en-US" altLang="en-US" sz="4000" baseline="30000" dirty="0">
                <a:latin typeface="+mn-lt"/>
                <a:cs typeface="Times New Roman" panose="02020603050405020304" pitchFamily="18" charset="0"/>
              </a:rPr>
              <a:t>th</a:t>
            </a:r>
            <a:r>
              <a:rPr lang="en-US" altLang="en-US" sz="4000" dirty="0">
                <a:latin typeface="+mn-lt"/>
                <a:cs typeface="Times New Roman" panose="02020603050405020304" pitchFamily="18" charset="0"/>
              </a:rPr>
              <a:t> inning, the offensive coach asks for time to make another change</a:t>
            </a:r>
          </a:p>
          <a:p>
            <a:pPr marL="571500" indent="-571500">
              <a:buFont typeface="Wingdings" panose="05000000000000000000" pitchFamily="2" charset="2"/>
              <a:buChar char="§"/>
            </a:pPr>
            <a:endParaRPr lang="en-US" altLang="en-US" sz="4000" dirty="0">
              <a:latin typeface="+mn-lt"/>
              <a:cs typeface="Times New Roman" panose="02020603050405020304" pitchFamily="18" charset="0"/>
            </a:endParaRPr>
          </a:p>
          <a:p>
            <a:pPr marL="571500" indent="-571500">
              <a:buFont typeface="Wingdings" panose="05000000000000000000" pitchFamily="2" charset="2"/>
              <a:buChar char="§"/>
            </a:pPr>
            <a:r>
              <a:rPr lang="en-US" altLang="en-US" sz="4000" dirty="0">
                <a:latin typeface="+mn-lt"/>
                <a:cs typeface="Times New Roman" panose="02020603050405020304" pitchFamily="18" charset="0"/>
              </a:rPr>
              <a:t>“Jones to re-enter and bat for Smith”</a:t>
            </a:r>
          </a:p>
          <a:p>
            <a:pPr marL="339725" indent="-339725">
              <a:buFontTx/>
              <a:buNone/>
              <a:defRPr/>
            </a:pPr>
            <a:endParaRPr lang="en-US" dirty="0">
              <a:latin typeface="+mn-lt"/>
            </a:endParaRPr>
          </a:p>
        </p:txBody>
      </p:sp>
      <p:sp>
        <p:nvSpPr>
          <p:cNvPr id="5" name="Footer Placeholder 3">
            <a:extLst>
              <a:ext uri="{FF2B5EF4-FFF2-40B4-BE49-F238E27FC236}">
                <a16:creationId xmlns:a16="http://schemas.microsoft.com/office/drawing/2014/main" xmlns="" id="{0AFB5332-630B-4513-9769-369DD9D2A5A5}"/>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42340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xmlns="" id="{57DED495-B608-410E-9925-E5115C793C9A}"/>
              </a:ext>
            </a:extLst>
          </p:cNvPr>
          <p:cNvSpPr>
            <a:spLocks noGrp="1" noChangeArrowheads="1"/>
          </p:cNvSpPr>
          <p:nvPr>
            <p:ph type="title"/>
          </p:nvPr>
        </p:nvSpPr>
        <p:spPr/>
        <p:txBody>
          <a:bodyPr/>
          <a:lstStyle/>
          <a:p>
            <a:pPr eaLnBrk="1" hangingPunct="1"/>
            <a:r>
              <a:rPr lang="en-US" altLang="en-US" sz="4000" dirty="0">
                <a:cs typeface="Times New Roman" panose="02020603050405020304" pitchFamily="18" charset="0"/>
              </a:rPr>
              <a:t/>
            </a:r>
            <a:br>
              <a:rPr lang="en-US" altLang="en-US" sz="4000" dirty="0">
                <a:cs typeface="Times New Roman" panose="02020603050405020304" pitchFamily="18" charset="0"/>
              </a:rPr>
            </a:br>
            <a:r>
              <a:rPr lang="en-US" altLang="en-US" sz="4000" dirty="0">
                <a:cs typeface="Times New Roman" panose="02020603050405020304" pitchFamily="18" charset="0"/>
              </a:rPr>
              <a:t>SAMPLE EXERCISE #3</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xmlns=""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 name="Picture 2">
            <a:extLst>
              <a:ext uri="{FF2B5EF4-FFF2-40B4-BE49-F238E27FC236}">
                <a16:creationId xmlns:a16="http://schemas.microsoft.com/office/drawing/2014/main" xmlns=""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5" name="Rectangle 3">
            <a:extLst>
              <a:ext uri="{FF2B5EF4-FFF2-40B4-BE49-F238E27FC236}">
                <a16:creationId xmlns:a16="http://schemas.microsoft.com/office/drawing/2014/main" xmlns="" id="{DC59471C-66AC-463E-930F-AC2BD395261B}"/>
              </a:ext>
            </a:extLst>
          </p:cNvPr>
          <p:cNvSpPr txBox="1">
            <a:spLocks noChangeArrowheads="1"/>
          </p:cNvSpPr>
          <p:nvPr/>
        </p:nvSpPr>
        <p:spPr bwMode="auto">
          <a:xfrm>
            <a:off x="1105601" y="2976126"/>
            <a:ext cx="5152327"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eaLnBrk="1" hangingPunct="1">
              <a:lnSpc>
                <a:spcPct val="80000"/>
              </a:lnSpc>
              <a:buFontTx/>
              <a:buNone/>
            </a:pPr>
            <a:r>
              <a:rPr lang="en-US" altLang="en-US" sz="3600" dirty="0">
                <a:solidFill>
                  <a:srgbClr val="000000"/>
                </a:solidFill>
                <a:cs typeface="Times New Roman" panose="02020603050405020304" pitchFamily="18" charset="0"/>
              </a:rPr>
              <a:t>Jones (starting DP) re-enters for Smith</a:t>
            </a:r>
          </a:p>
          <a:p>
            <a:pPr indent="0" eaLnBrk="1" hangingPunct="1">
              <a:lnSpc>
                <a:spcPct val="80000"/>
              </a:lnSpc>
              <a:buFontTx/>
              <a:buNone/>
            </a:pPr>
            <a:endParaRPr lang="en-US" altLang="en-US" sz="3600" dirty="0">
              <a:cs typeface="Times New Roman" panose="02020603050405020304" pitchFamily="18" charset="0"/>
            </a:endParaRPr>
          </a:p>
        </p:txBody>
      </p:sp>
      <p:sp>
        <p:nvSpPr>
          <p:cNvPr id="16" name="Text Box 18">
            <a:extLst>
              <a:ext uri="{FF2B5EF4-FFF2-40B4-BE49-F238E27FC236}">
                <a16:creationId xmlns:a16="http://schemas.microsoft.com/office/drawing/2014/main" xmlns=""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0000"/>
                </a:solidFill>
                <a:latin typeface="Times" panose="02020603050405020304" pitchFamily="18" charset="0"/>
              </a:rPr>
              <a:t>Smith</a:t>
            </a:r>
          </a:p>
        </p:txBody>
      </p:sp>
      <p:sp>
        <p:nvSpPr>
          <p:cNvPr id="17" name="Text Box 17">
            <a:extLst>
              <a:ext uri="{FF2B5EF4-FFF2-40B4-BE49-F238E27FC236}">
                <a16:creationId xmlns:a16="http://schemas.microsoft.com/office/drawing/2014/main" xmlns=""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6</a:t>
            </a:r>
          </a:p>
        </p:txBody>
      </p:sp>
      <p:sp>
        <p:nvSpPr>
          <p:cNvPr id="18" name="Text Box 17">
            <a:extLst>
              <a:ext uri="{FF2B5EF4-FFF2-40B4-BE49-F238E27FC236}">
                <a16:creationId xmlns:a16="http://schemas.microsoft.com/office/drawing/2014/main" xmlns=""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DP</a:t>
            </a:r>
          </a:p>
        </p:txBody>
      </p:sp>
      <p:sp>
        <p:nvSpPr>
          <p:cNvPr id="19" name="Freeform 18">
            <a:extLst>
              <a:ext uri="{FF2B5EF4-FFF2-40B4-BE49-F238E27FC236}">
                <a16:creationId xmlns:a16="http://schemas.microsoft.com/office/drawing/2014/main" xmlns=""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20">
            <a:extLst>
              <a:ext uri="{FF2B5EF4-FFF2-40B4-BE49-F238E27FC236}">
                <a16:creationId xmlns:a16="http://schemas.microsoft.com/office/drawing/2014/main" xmlns=""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 name="Picture 20">
            <a:extLst>
              <a:ext uri="{FF2B5EF4-FFF2-40B4-BE49-F238E27FC236}">
                <a16:creationId xmlns:a16="http://schemas.microsoft.com/office/drawing/2014/main" xmlns="" id="{13882201-64B5-4863-81B5-1E8B8E62A8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495443" y="2096854"/>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xmlns="" id="{F206EDF6-3F87-4A5C-B2FB-638B7784C1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14" name="Freeform 20">
            <a:extLst>
              <a:ext uri="{FF2B5EF4-FFF2-40B4-BE49-F238E27FC236}">
                <a16:creationId xmlns:a16="http://schemas.microsoft.com/office/drawing/2014/main" xmlns="" id="{A6283B5D-E818-4E6B-83F8-B6753B76C0F3}"/>
              </a:ext>
            </a:extLst>
          </p:cNvPr>
          <p:cNvSpPr>
            <a:spLocks/>
          </p:cNvSpPr>
          <p:nvPr/>
        </p:nvSpPr>
        <p:spPr bwMode="auto">
          <a:xfrm flipV="1">
            <a:off x="7910421" y="21798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Freeform 20">
            <a:extLst>
              <a:ext uri="{FF2B5EF4-FFF2-40B4-BE49-F238E27FC236}">
                <a16:creationId xmlns:a16="http://schemas.microsoft.com/office/drawing/2014/main" xmlns="" id="{AF710304-A304-45D9-BD97-2669CC06A3E6}"/>
              </a:ext>
            </a:extLst>
          </p:cNvPr>
          <p:cNvSpPr>
            <a:spLocks/>
          </p:cNvSpPr>
          <p:nvPr/>
        </p:nvSpPr>
        <p:spPr bwMode="auto">
          <a:xfrm flipV="1">
            <a:off x="9170067" y="21970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23">
            <a:extLst>
              <a:ext uri="{FF2B5EF4-FFF2-40B4-BE49-F238E27FC236}">
                <a16:creationId xmlns:a16="http://schemas.microsoft.com/office/drawing/2014/main" xmlns="" id="{C0B2AB1A-A2F5-452F-83D7-5C46969F0DF0}"/>
              </a:ext>
            </a:extLst>
          </p:cNvPr>
          <p:cNvSpPr>
            <a:spLocks noChangeArrowheads="1"/>
          </p:cNvSpPr>
          <p:nvPr/>
        </p:nvSpPr>
        <p:spPr bwMode="auto">
          <a:xfrm>
            <a:off x="9184615" y="1944391"/>
            <a:ext cx="783534" cy="205878"/>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5" name="Oval 24">
            <a:extLst>
              <a:ext uri="{FF2B5EF4-FFF2-40B4-BE49-F238E27FC236}">
                <a16:creationId xmlns:a16="http://schemas.microsoft.com/office/drawing/2014/main" xmlns="" id="{44D908FF-BCE4-43CA-80AB-0E85FF7F42D1}"/>
              </a:ext>
            </a:extLst>
          </p:cNvPr>
          <p:cNvSpPr>
            <a:spLocks noChangeArrowheads="1"/>
          </p:cNvSpPr>
          <p:nvPr/>
        </p:nvSpPr>
        <p:spPr bwMode="auto">
          <a:xfrm>
            <a:off x="7860507" y="1917700"/>
            <a:ext cx="388144" cy="262103"/>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6" name="Footer Placeholder 3">
            <a:extLst>
              <a:ext uri="{FF2B5EF4-FFF2-40B4-BE49-F238E27FC236}">
                <a16:creationId xmlns:a16="http://schemas.microsoft.com/office/drawing/2014/main" xmlns="" id="{9D193D47-15FE-402B-97EF-CC92EDFE4766}"/>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39383139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par>
                                <p:cTn id="15" presetID="22" presetClass="entr" presetSubtype="8"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110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autoUpdateAnimBg="0"/>
      <p:bldP spid="24" grpId="0" animBg="1"/>
      <p:bldP spid="2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Sample exercise #3</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003098"/>
            <a:ext cx="10026650" cy="3785652"/>
          </a:xfrm>
          <a:prstGeom prst="rect">
            <a:avLst/>
          </a:prstGeom>
        </p:spPr>
        <p:txBody>
          <a:bodyPr wrap="square">
            <a:spAutoFit/>
          </a:bodyPr>
          <a:lstStyle/>
          <a:p>
            <a:r>
              <a:rPr lang="en-US" altLang="en-US" sz="4000" dirty="0">
                <a:latin typeface="+mn-lt"/>
                <a:cs typeface="Times New Roman" panose="02020603050405020304" pitchFamily="18" charset="0"/>
              </a:rPr>
              <a:t>Note – </a:t>
            </a:r>
          </a:p>
          <a:p>
            <a:pPr marL="571500" indent="-571500">
              <a:buFont typeface="Wingdings" panose="05000000000000000000" pitchFamily="2" charset="2"/>
              <a:buChar char="§"/>
            </a:pPr>
            <a:r>
              <a:rPr lang="en-US" altLang="en-US" sz="4000" dirty="0">
                <a:latin typeface="+mn-lt"/>
                <a:cs typeface="Times New Roman" panose="02020603050405020304" pitchFamily="18" charset="0"/>
              </a:rPr>
              <a:t>Jones has used her re-entry</a:t>
            </a:r>
          </a:p>
          <a:p>
            <a:pPr marL="571500" indent="-571500">
              <a:buFont typeface="Wingdings" panose="05000000000000000000" pitchFamily="2" charset="2"/>
              <a:buChar char="§"/>
            </a:pPr>
            <a:r>
              <a:rPr lang="en-US" altLang="en-US" sz="4000" dirty="0">
                <a:latin typeface="+mn-lt"/>
                <a:cs typeface="Times New Roman" panose="02020603050405020304" pitchFamily="18" charset="0"/>
              </a:rPr>
              <a:t>Smith has left the game and has a re-entry remaining</a:t>
            </a:r>
          </a:p>
          <a:p>
            <a:pPr marL="571500" indent="-571500">
              <a:buFont typeface="Wingdings" panose="05000000000000000000" pitchFamily="2" charset="2"/>
              <a:buChar char="§"/>
            </a:pPr>
            <a:r>
              <a:rPr lang="en-US" altLang="en-US" sz="4000" dirty="0">
                <a:latin typeface="+mn-lt"/>
                <a:cs typeface="Times New Roman" panose="02020603050405020304" pitchFamily="18" charset="0"/>
              </a:rPr>
              <a:t>This is no different than a substitution/re-entry anywhere else in the lineup</a:t>
            </a:r>
          </a:p>
        </p:txBody>
      </p:sp>
      <p:sp>
        <p:nvSpPr>
          <p:cNvPr id="5" name="Footer Placeholder 3">
            <a:extLst>
              <a:ext uri="{FF2B5EF4-FFF2-40B4-BE49-F238E27FC236}">
                <a16:creationId xmlns:a16="http://schemas.microsoft.com/office/drawing/2014/main" xmlns="" id="{FF644FAC-87EC-436C-849E-B67C6DB7FDB9}"/>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6574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Sample exercise #4</a:t>
            </a:r>
          </a:p>
        </p:txBody>
      </p:sp>
      <p:sp>
        <p:nvSpPr>
          <p:cNvPr id="2" name="Rectangle 1">
            <a:extLst>
              <a:ext uri="{FF2B5EF4-FFF2-40B4-BE49-F238E27FC236}">
                <a16:creationId xmlns:a16="http://schemas.microsoft.com/office/drawing/2014/main" xmlns="" id="{DECAA062-71BD-4DCF-BA4B-9702A980537B}"/>
              </a:ext>
            </a:extLst>
          </p:cNvPr>
          <p:cNvSpPr/>
          <p:nvPr/>
        </p:nvSpPr>
        <p:spPr>
          <a:xfrm>
            <a:off x="1941513" y="2077526"/>
            <a:ext cx="9372599" cy="2862322"/>
          </a:xfrm>
          <a:prstGeom prst="rect">
            <a:avLst/>
          </a:prstGeom>
        </p:spPr>
        <p:txBody>
          <a:bodyPr wrap="square">
            <a:spAutoFit/>
          </a:bodyPr>
          <a:lstStyle/>
          <a:p>
            <a:pPr marL="571500" indent="-571500">
              <a:buFont typeface="Wingdings" panose="05000000000000000000" pitchFamily="2" charset="2"/>
              <a:buChar char="§"/>
            </a:pPr>
            <a:r>
              <a:rPr lang="en-US" altLang="en-US" sz="3600" dirty="0">
                <a:latin typeface="+mn-lt"/>
                <a:cs typeface="Times New Roman" panose="02020603050405020304" pitchFamily="18" charset="0"/>
              </a:rPr>
              <a:t>In the next half inning, the defensive coach asks for time to make another change</a:t>
            </a:r>
          </a:p>
          <a:p>
            <a:pPr marL="571500" indent="-571500">
              <a:buFont typeface="Wingdings" panose="05000000000000000000" pitchFamily="2" charset="2"/>
              <a:buChar char="§"/>
            </a:pPr>
            <a:endParaRPr lang="en-US" altLang="en-US" sz="3600" dirty="0">
              <a:latin typeface="+mn-lt"/>
              <a:cs typeface="Times New Roman" panose="02020603050405020304" pitchFamily="18" charset="0"/>
            </a:endParaRPr>
          </a:p>
          <a:p>
            <a:pPr marL="571500" indent="-571500">
              <a:buFont typeface="Wingdings" panose="05000000000000000000" pitchFamily="2" charset="2"/>
              <a:buChar char="§"/>
            </a:pPr>
            <a:r>
              <a:rPr lang="en-US" altLang="en-US" sz="3600" dirty="0">
                <a:latin typeface="+mn-lt"/>
                <a:cs typeface="Times New Roman" panose="02020603050405020304" pitchFamily="18" charset="0"/>
              </a:rPr>
              <a:t>“Jones will play defense in center field for Thomas”</a:t>
            </a:r>
            <a:r>
              <a:rPr lang="en-US" altLang="en-US" sz="3600" dirty="0">
                <a:latin typeface="+mn-lt"/>
              </a:rPr>
              <a:t>  </a:t>
            </a:r>
          </a:p>
        </p:txBody>
      </p:sp>
      <p:sp>
        <p:nvSpPr>
          <p:cNvPr id="5" name="Footer Placeholder 3">
            <a:extLst>
              <a:ext uri="{FF2B5EF4-FFF2-40B4-BE49-F238E27FC236}">
                <a16:creationId xmlns:a16="http://schemas.microsoft.com/office/drawing/2014/main" xmlns="" id="{9318158F-4EFC-4037-904F-0B61822651DE}"/>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2550998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xmlns="" id="{57DED495-B608-410E-9925-E5115C793C9A}"/>
              </a:ext>
            </a:extLst>
          </p:cNvPr>
          <p:cNvSpPr>
            <a:spLocks noGrp="1" noChangeArrowheads="1"/>
          </p:cNvSpPr>
          <p:nvPr>
            <p:ph type="title"/>
          </p:nvPr>
        </p:nvSpPr>
        <p:spPr/>
        <p:txBody>
          <a:bodyPr/>
          <a:lstStyle/>
          <a:p>
            <a:pPr eaLnBrk="1" hangingPunct="1"/>
            <a:r>
              <a:rPr lang="en-US" altLang="en-US" sz="4000" dirty="0">
                <a:cs typeface="Times New Roman" panose="02020603050405020304" pitchFamily="18" charset="0"/>
              </a:rPr>
              <a:t/>
            </a:r>
            <a:br>
              <a:rPr lang="en-US" altLang="en-US" sz="4000" dirty="0">
                <a:cs typeface="Times New Roman" panose="02020603050405020304" pitchFamily="18" charset="0"/>
              </a:rPr>
            </a:br>
            <a:r>
              <a:rPr lang="en-US" altLang="en-US" sz="4000" dirty="0">
                <a:cs typeface="Times New Roman" panose="02020603050405020304" pitchFamily="18" charset="0"/>
              </a:rPr>
              <a:t>SAMPLE EXERCISE #4</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xmlns=""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 name="Picture 2">
            <a:extLst>
              <a:ext uri="{FF2B5EF4-FFF2-40B4-BE49-F238E27FC236}">
                <a16:creationId xmlns:a16="http://schemas.microsoft.com/office/drawing/2014/main" xmlns=""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6" name="Text Box 18">
            <a:extLst>
              <a:ext uri="{FF2B5EF4-FFF2-40B4-BE49-F238E27FC236}">
                <a16:creationId xmlns:a16="http://schemas.microsoft.com/office/drawing/2014/main" xmlns=""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0000"/>
                </a:solidFill>
                <a:latin typeface="Times" panose="02020603050405020304" pitchFamily="18" charset="0"/>
              </a:rPr>
              <a:t>Smith</a:t>
            </a:r>
          </a:p>
        </p:txBody>
      </p:sp>
      <p:sp>
        <p:nvSpPr>
          <p:cNvPr id="17" name="Text Box 17">
            <a:extLst>
              <a:ext uri="{FF2B5EF4-FFF2-40B4-BE49-F238E27FC236}">
                <a16:creationId xmlns:a16="http://schemas.microsoft.com/office/drawing/2014/main" xmlns=""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6</a:t>
            </a:r>
          </a:p>
        </p:txBody>
      </p:sp>
      <p:sp>
        <p:nvSpPr>
          <p:cNvPr id="18" name="Text Box 17">
            <a:extLst>
              <a:ext uri="{FF2B5EF4-FFF2-40B4-BE49-F238E27FC236}">
                <a16:creationId xmlns:a16="http://schemas.microsoft.com/office/drawing/2014/main" xmlns=""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DP</a:t>
            </a:r>
          </a:p>
        </p:txBody>
      </p:sp>
      <p:sp>
        <p:nvSpPr>
          <p:cNvPr id="19" name="Freeform 18">
            <a:extLst>
              <a:ext uri="{FF2B5EF4-FFF2-40B4-BE49-F238E27FC236}">
                <a16:creationId xmlns:a16="http://schemas.microsoft.com/office/drawing/2014/main" xmlns=""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20">
            <a:extLst>
              <a:ext uri="{FF2B5EF4-FFF2-40B4-BE49-F238E27FC236}">
                <a16:creationId xmlns:a16="http://schemas.microsoft.com/office/drawing/2014/main" xmlns=""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 name="Picture 20">
            <a:extLst>
              <a:ext uri="{FF2B5EF4-FFF2-40B4-BE49-F238E27FC236}">
                <a16:creationId xmlns:a16="http://schemas.microsoft.com/office/drawing/2014/main" xmlns="" id="{13882201-64B5-4863-81B5-1E8B8E62A8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495443" y="2096854"/>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xmlns="" id="{F206EDF6-3F87-4A5C-B2FB-638B7784C1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14" name="Freeform 20">
            <a:extLst>
              <a:ext uri="{FF2B5EF4-FFF2-40B4-BE49-F238E27FC236}">
                <a16:creationId xmlns:a16="http://schemas.microsoft.com/office/drawing/2014/main" xmlns="" id="{A6283B5D-E818-4E6B-83F8-B6753B76C0F3}"/>
              </a:ext>
            </a:extLst>
          </p:cNvPr>
          <p:cNvSpPr>
            <a:spLocks/>
          </p:cNvSpPr>
          <p:nvPr/>
        </p:nvSpPr>
        <p:spPr bwMode="auto">
          <a:xfrm flipV="1">
            <a:off x="7910421" y="21798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Freeform 20">
            <a:extLst>
              <a:ext uri="{FF2B5EF4-FFF2-40B4-BE49-F238E27FC236}">
                <a16:creationId xmlns:a16="http://schemas.microsoft.com/office/drawing/2014/main" xmlns="" id="{AF710304-A304-45D9-BD97-2669CC06A3E6}"/>
              </a:ext>
            </a:extLst>
          </p:cNvPr>
          <p:cNvSpPr>
            <a:spLocks/>
          </p:cNvSpPr>
          <p:nvPr/>
        </p:nvSpPr>
        <p:spPr bwMode="auto">
          <a:xfrm flipV="1">
            <a:off x="9170067" y="21970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23">
            <a:extLst>
              <a:ext uri="{FF2B5EF4-FFF2-40B4-BE49-F238E27FC236}">
                <a16:creationId xmlns:a16="http://schemas.microsoft.com/office/drawing/2014/main" xmlns="" id="{C0B2AB1A-A2F5-452F-83D7-5C46969F0DF0}"/>
              </a:ext>
            </a:extLst>
          </p:cNvPr>
          <p:cNvSpPr>
            <a:spLocks noChangeArrowheads="1"/>
          </p:cNvSpPr>
          <p:nvPr/>
        </p:nvSpPr>
        <p:spPr bwMode="auto">
          <a:xfrm>
            <a:off x="9184615" y="1944391"/>
            <a:ext cx="783534" cy="205878"/>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5" name="Oval 24">
            <a:extLst>
              <a:ext uri="{FF2B5EF4-FFF2-40B4-BE49-F238E27FC236}">
                <a16:creationId xmlns:a16="http://schemas.microsoft.com/office/drawing/2014/main" xmlns="" id="{44D908FF-BCE4-43CA-80AB-0E85FF7F42D1}"/>
              </a:ext>
            </a:extLst>
          </p:cNvPr>
          <p:cNvSpPr>
            <a:spLocks noChangeArrowheads="1"/>
          </p:cNvSpPr>
          <p:nvPr/>
        </p:nvSpPr>
        <p:spPr bwMode="auto">
          <a:xfrm>
            <a:off x="7860507" y="1917700"/>
            <a:ext cx="388144" cy="262103"/>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pic>
        <p:nvPicPr>
          <p:cNvPr id="26" name="Picture 25">
            <a:extLst>
              <a:ext uri="{FF2B5EF4-FFF2-40B4-BE49-F238E27FC236}">
                <a16:creationId xmlns:a16="http://schemas.microsoft.com/office/drawing/2014/main" xmlns="" id="{7BDFC0CA-DFCA-4125-913C-106E005505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6708" y="1556027"/>
            <a:ext cx="1076503" cy="164024"/>
          </a:xfrm>
          <a:prstGeom prst="rect">
            <a:avLst/>
          </a:prstGeom>
        </p:spPr>
      </p:pic>
      <p:pic>
        <p:nvPicPr>
          <p:cNvPr id="27" name="Picture 26" descr="A drawing of a face&#10;&#10;Description automatically generated">
            <a:extLst>
              <a:ext uri="{FF2B5EF4-FFF2-40B4-BE49-F238E27FC236}">
                <a16:creationId xmlns:a16="http://schemas.microsoft.com/office/drawing/2014/main" xmlns="" id="{0EF33B51-E0D1-44A2-B056-3F6A86022D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34047" y="1386486"/>
            <a:ext cx="407499" cy="503105"/>
          </a:xfrm>
          <a:prstGeom prst="rect">
            <a:avLst/>
          </a:prstGeom>
        </p:spPr>
      </p:pic>
      <p:sp>
        <p:nvSpPr>
          <p:cNvPr id="28" name="Freeform 20">
            <a:extLst>
              <a:ext uri="{FF2B5EF4-FFF2-40B4-BE49-F238E27FC236}">
                <a16:creationId xmlns:a16="http://schemas.microsoft.com/office/drawing/2014/main" xmlns="" id="{3138F06A-58DB-49E7-8D2D-7CD887ED12B2}"/>
              </a:ext>
            </a:extLst>
          </p:cNvPr>
          <p:cNvSpPr>
            <a:spLocks/>
          </p:cNvSpPr>
          <p:nvPr/>
        </p:nvSpPr>
        <p:spPr bwMode="auto">
          <a:xfrm flipV="1">
            <a:off x="11004028" y="1568982"/>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Text Box 17">
            <a:extLst>
              <a:ext uri="{FF2B5EF4-FFF2-40B4-BE49-F238E27FC236}">
                <a16:creationId xmlns:a16="http://schemas.microsoft.com/office/drawing/2014/main" xmlns="" id="{B54F5A0A-1759-4129-B5A4-0C5A05DF2865}"/>
              </a:ext>
            </a:extLst>
          </p:cNvPr>
          <p:cNvSpPr txBox="1">
            <a:spLocks noChangeArrowheads="1"/>
          </p:cNvSpPr>
          <p:nvPr/>
        </p:nvSpPr>
        <p:spPr bwMode="auto">
          <a:xfrm>
            <a:off x="10672167" y="1901553"/>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8</a:t>
            </a:r>
          </a:p>
        </p:txBody>
      </p:sp>
      <p:sp>
        <p:nvSpPr>
          <p:cNvPr id="30" name="Rectangle 3">
            <a:extLst>
              <a:ext uri="{FF2B5EF4-FFF2-40B4-BE49-F238E27FC236}">
                <a16:creationId xmlns:a16="http://schemas.microsoft.com/office/drawing/2014/main" xmlns="" id="{BB6D2A20-703A-4ADB-AE60-AF5D99B84997}"/>
              </a:ext>
            </a:extLst>
          </p:cNvPr>
          <p:cNvSpPr>
            <a:spLocks noGrp="1" noChangeArrowheads="1"/>
          </p:cNvSpPr>
          <p:nvPr>
            <p:ph idx="1"/>
          </p:nvPr>
        </p:nvSpPr>
        <p:spPr>
          <a:xfrm>
            <a:off x="1139825" y="2486025"/>
            <a:ext cx="3736975" cy="4122738"/>
          </a:xfrm>
        </p:spPr>
        <p:txBody>
          <a:bodyPr/>
          <a:lstStyle/>
          <a:p>
            <a:pPr indent="0">
              <a:spcBef>
                <a:spcPct val="0"/>
              </a:spcBef>
              <a:buFontTx/>
              <a:buNone/>
            </a:pPr>
            <a:r>
              <a:rPr lang="en-US" altLang="en-US" sz="4400" dirty="0">
                <a:solidFill>
                  <a:srgbClr val="000000"/>
                </a:solidFill>
                <a:cs typeface="Times New Roman" panose="02020603050405020304" pitchFamily="18" charset="0"/>
              </a:rPr>
              <a:t>Jones (DP) to play defense in center field for Thomas</a:t>
            </a:r>
          </a:p>
          <a:p>
            <a:pPr indent="0">
              <a:spcBef>
                <a:spcPct val="0"/>
              </a:spcBef>
              <a:buFontTx/>
              <a:buNone/>
            </a:pPr>
            <a:endParaRPr lang="en-US" altLang="en-US" sz="4400" dirty="0">
              <a:cs typeface="Times New Roman" panose="02020603050405020304" pitchFamily="18" charset="0"/>
            </a:endParaRPr>
          </a:p>
        </p:txBody>
      </p:sp>
      <p:sp>
        <p:nvSpPr>
          <p:cNvPr id="31" name="Footer Placeholder 3">
            <a:extLst>
              <a:ext uri="{FF2B5EF4-FFF2-40B4-BE49-F238E27FC236}">
                <a16:creationId xmlns:a16="http://schemas.microsoft.com/office/drawing/2014/main" xmlns="" id="{61B6D521-F3BB-419D-9A14-77B9196CE3E2}"/>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1694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
                                            <p:txEl>
                                              <p:pRg st="0" end="0"/>
                                            </p:txEl>
                                          </p:spTgt>
                                        </p:tgtEl>
                                        <p:attrNameLst>
                                          <p:attrName>style.visibility</p:attrName>
                                        </p:attrNameLst>
                                      </p:cBhvr>
                                      <p:to>
                                        <p:strVal val="visible"/>
                                      </p:to>
                                    </p:set>
                                  </p:childTnLst>
                                </p:cTn>
                              </p:par>
                              <p:par>
                                <p:cTn id="7" presetID="42" presetClass="path" presetSubtype="0" accel="50000" decel="50000" fill="hold" nodeType="withEffect">
                                  <p:stCondLst>
                                    <p:cond delay="1000"/>
                                  </p:stCondLst>
                                  <p:childTnLst>
                                    <p:animMotion origin="layout" path="M 2.08333E-6 2.59259E-6 L -0.01862 0.075 " pathEditMode="relative" rAng="0" ptsTypes="AA">
                                      <p:cBhvr>
                                        <p:cTn id="8" dur="2000" fill="hold"/>
                                        <p:tgtEl>
                                          <p:spTgt spid="27"/>
                                        </p:tgtEl>
                                        <p:attrNameLst>
                                          <p:attrName>ppt_x</p:attrName>
                                          <p:attrName>ppt_y</p:attrName>
                                        </p:attrNameLst>
                                      </p:cBhvr>
                                      <p:rCtr x="-938" y="3750"/>
                                    </p:animMotion>
                                  </p:childTnLst>
                                </p:cTn>
                              </p:par>
                              <p:par>
                                <p:cTn id="9" presetID="22" presetClass="entr" presetSubtype="8" fill="hold" nodeType="withEffect">
                                  <p:stCondLst>
                                    <p:cond delay="11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Sample exercise #4</a:t>
            </a:r>
          </a:p>
        </p:txBody>
      </p:sp>
      <p:sp>
        <p:nvSpPr>
          <p:cNvPr id="2" name="Rectangle 1">
            <a:extLst>
              <a:ext uri="{FF2B5EF4-FFF2-40B4-BE49-F238E27FC236}">
                <a16:creationId xmlns:a16="http://schemas.microsoft.com/office/drawing/2014/main" xmlns="" id="{DECAA062-71BD-4DCF-BA4B-9702A980537B}"/>
              </a:ext>
            </a:extLst>
          </p:cNvPr>
          <p:cNvSpPr/>
          <p:nvPr/>
        </p:nvSpPr>
        <p:spPr>
          <a:xfrm>
            <a:off x="1607275" y="2077526"/>
            <a:ext cx="10026650" cy="3816429"/>
          </a:xfrm>
          <a:prstGeom prst="rect">
            <a:avLst/>
          </a:prstGeom>
        </p:spPr>
        <p:txBody>
          <a:bodyPr wrap="square">
            <a:spAutoFit/>
          </a:bodyPr>
          <a:lstStyle/>
          <a:p>
            <a:r>
              <a:rPr lang="en-US" altLang="en-US" sz="3200" dirty="0">
                <a:latin typeface="+mn-lt"/>
                <a:cs typeface="Times New Roman" panose="02020603050405020304" pitchFamily="18" charset="0"/>
              </a:rPr>
              <a:t>Note – </a:t>
            </a:r>
          </a:p>
          <a:p>
            <a:pPr marL="457200" indent="-457200">
              <a:buFont typeface="Wingdings" panose="05000000000000000000" pitchFamily="2" charset="2"/>
              <a:buChar char="§"/>
            </a:pPr>
            <a:r>
              <a:rPr lang="en-US" altLang="en-US" sz="3200" dirty="0">
                <a:latin typeface="+mn-lt"/>
                <a:cs typeface="Times New Roman" panose="02020603050405020304" pitchFamily="18" charset="0"/>
              </a:rPr>
              <a:t>Jones the DP is now playing offense (using their bat) and defense (using Thomas’ mitt)</a:t>
            </a:r>
          </a:p>
          <a:p>
            <a:pPr marL="457200" indent="-457200">
              <a:buFont typeface="Wingdings" panose="05000000000000000000" pitchFamily="2" charset="2"/>
              <a:buChar char="§"/>
            </a:pPr>
            <a:endParaRPr lang="en-US" altLang="en-US" sz="3200" dirty="0">
              <a:latin typeface="+mn-lt"/>
              <a:cs typeface="Times New Roman" panose="02020603050405020304" pitchFamily="18" charset="0"/>
            </a:endParaRPr>
          </a:p>
          <a:p>
            <a:pPr marL="457200" indent="-457200">
              <a:buFont typeface="Wingdings" panose="05000000000000000000" pitchFamily="2" charset="2"/>
              <a:buChar char="§"/>
            </a:pPr>
            <a:r>
              <a:rPr lang="en-US" altLang="en-US" sz="3200" dirty="0">
                <a:latin typeface="+mn-lt"/>
                <a:cs typeface="Times New Roman" panose="02020603050405020304" pitchFamily="18" charset="0"/>
              </a:rPr>
              <a:t>Thomas still bats in the 3</a:t>
            </a:r>
            <a:r>
              <a:rPr lang="en-US" altLang="en-US" sz="3200" baseline="30000" dirty="0">
                <a:latin typeface="+mn-lt"/>
                <a:cs typeface="Times New Roman" panose="02020603050405020304" pitchFamily="18" charset="0"/>
              </a:rPr>
              <a:t>rd</a:t>
            </a:r>
            <a:r>
              <a:rPr lang="en-US" altLang="en-US" sz="3200" dirty="0">
                <a:latin typeface="+mn-lt"/>
                <a:cs typeface="Times New Roman" panose="02020603050405020304" pitchFamily="18" charset="0"/>
              </a:rPr>
              <a:t> position in the lineup is playing offense only (still using their bat) and has NOT left the game</a:t>
            </a:r>
          </a:p>
          <a:p>
            <a:pPr>
              <a:buFontTx/>
              <a:buNone/>
              <a:tabLst>
                <a:tab pos="233363" algn="l"/>
              </a:tabLst>
              <a:defRPr/>
            </a:pPr>
            <a:endParaRPr lang="en-US" altLang="en-US" dirty="0">
              <a:latin typeface="+mn-lt"/>
            </a:endParaRPr>
          </a:p>
        </p:txBody>
      </p:sp>
      <p:sp>
        <p:nvSpPr>
          <p:cNvPr id="5" name="Footer Placeholder 3">
            <a:extLst>
              <a:ext uri="{FF2B5EF4-FFF2-40B4-BE49-F238E27FC236}">
                <a16:creationId xmlns:a16="http://schemas.microsoft.com/office/drawing/2014/main" xmlns="" id="{B4320640-FD35-4A5D-934C-D7C0684849AB}"/>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249346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5CAE50-6346-4BCE-B568-8C72AE23CDAC}"/>
              </a:ext>
            </a:extLst>
          </p:cNvPr>
          <p:cNvSpPr>
            <a:spLocks noGrp="1"/>
          </p:cNvSpPr>
          <p:nvPr>
            <p:ph type="title"/>
          </p:nvPr>
        </p:nvSpPr>
        <p:spPr/>
        <p:txBody>
          <a:bodyPr/>
          <a:lstStyle/>
          <a:p>
            <a:r>
              <a:rPr lang="en-US" dirty="0"/>
              <a:t>DP/FLEX Splits these two Functions  </a:t>
            </a:r>
          </a:p>
        </p:txBody>
      </p:sp>
      <p:sp>
        <p:nvSpPr>
          <p:cNvPr id="3" name="Content Placeholder 2">
            <a:extLst>
              <a:ext uri="{FF2B5EF4-FFF2-40B4-BE49-F238E27FC236}">
                <a16:creationId xmlns:a16="http://schemas.microsoft.com/office/drawing/2014/main" xmlns="" id="{5F1A77ED-8B2F-46CF-BE47-EBE0010022FB}"/>
              </a:ext>
            </a:extLst>
          </p:cNvPr>
          <p:cNvSpPr>
            <a:spLocks noGrp="1"/>
          </p:cNvSpPr>
          <p:nvPr>
            <p:ph idx="1"/>
          </p:nvPr>
        </p:nvSpPr>
        <p:spPr>
          <a:xfrm>
            <a:off x="967740" y="2179320"/>
            <a:ext cx="11021060" cy="4041775"/>
          </a:xfrm>
        </p:spPr>
        <p:txBody>
          <a:bodyPr/>
          <a:lstStyle/>
          <a:p>
            <a:r>
              <a:rPr lang="en-US" sz="3400" dirty="0"/>
              <a:t>DP is the offensive specialist:</a:t>
            </a:r>
          </a:p>
          <a:p>
            <a:pPr lvl="1"/>
            <a:r>
              <a:rPr lang="en-US" sz="3200" dirty="0"/>
              <a:t>As long as the DP plays offense, they have not left the game (uses their bat)</a:t>
            </a:r>
          </a:p>
          <a:p>
            <a:r>
              <a:rPr lang="en-US" sz="3400" dirty="0"/>
              <a:t>FLEX is the defensive specialist:</a:t>
            </a:r>
          </a:p>
          <a:p>
            <a:pPr lvl="1"/>
            <a:r>
              <a:rPr lang="en-US" sz="3200" dirty="0"/>
              <a:t>As long as the DP plays defense, they have not left the game (uses their mitt)</a:t>
            </a:r>
          </a:p>
        </p:txBody>
      </p:sp>
      <p:sp>
        <p:nvSpPr>
          <p:cNvPr id="4" name="Footer Placeholder 3">
            <a:extLst>
              <a:ext uri="{FF2B5EF4-FFF2-40B4-BE49-F238E27FC236}">
                <a16:creationId xmlns:a16="http://schemas.microsoft.com/office/drawing/2014/main" xmlns="" id="{ECFFF5FF-E039-47E8-A858-004E79B008C2}"/>
              </a:ext>
            </a:extLst>
          </p:cNvPr>
          <p:cNvSpPr>
            <a:spLocks noGrp="1"/>
          </p:cNvSpPr>
          <p:nvPr>
            <p:ph type="ftr" sz="quarter" idx="11"/>
          </p:nvPr>
        </p:nvSpPr>
        <p:spPr/>
        <p:txBody>
          <a:bodyPr/>
          <a:lstStyle/>
          <a:p>
            <a:pPr>
              <a:defRPr/>
            </a:pPr>
            <a:r>
              <a:rPr lang="en-US"/>
              <a:t>www.nfhs.org</a:t>
            </a:r>
          </a:p>
        </p:txBody>
      </p:sp>
      <p:pic>
        <p:nvPicPr>
          <p:cNvPr id="20" name="Picture 19" descr="A picture containing baseball, game, cup&#10;&#10;Description automatically generated">
            <a:extLst>
              <a:ext uri="{FF2B5EF4-FFF2-40B4-BE49-F238E27FC236}">
                <a16:creationId xmlns:a16="http://schemas.microsoft.com/office/drawing/2014/main" xmlns="" id="{A7EA66B9-5F3D-4F58-A147-AA1D65F9B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61" y="4775776"/>
            <a:ext cx="634746" cy="746760"/>
          </a:xfrm>
          <a:prstGeom prst="rect">
            <a:avLst/>
          </a:prstGeom>
        </p:spPr>
      </p:pic>
      <p:pic>
        <p:nvPicPr>
          <p:cNvPr id="22" name="Picture 21">
            <a:extLst>
              <a:ext uri="{FF2B5EF4-FFF2-40B4-BE49-F238E27FC236}">
                <a16:creationId xmlns:a16="http://schemas.microsoft.com/office/drawing/2014/main" xmlns="" id="{D25BC640-198D-4CFD-8DF3-95EAB7E9F1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4674081" y="3358457"/>
            <a:ext cx="2843837" cy="238182"/>
          </a:xfrm>
          <a:prstGeom prst="rect">
            <a:avLst/>
          </a:prstGeom>
        </p:spPr>
      </p:pic>
    </p:spTree>
    <p:extLst>
      <p:ext uri="{BB962C8B-B14F-4D97-AF65-F5344CB8AC3E}">
        <p14:creationId xmlns:p14="http://schemas.microsoft.com/office/powerpoint/2010/main" val="176678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100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par>
                          <p:cTn id="19" fill="hold">
                            <p:stCondLst>
                              <p:cond delay="0"/>
                            </p:stCondLst>
                            <p:childTnLst>
                              <p:par>
                                <p:cTn id="20" presetID="22" presetClass="entr" presetSubtype="4" fill="hold" nodeType="afterEffect">
                                  <p:stCondLst>
                                    <p:cond delay="100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Sample exercise #5</a:t>
            </a:r>
          </a:p>
        </p:txBody>
      </p:sp>
      <p:sp>
        <p:nvSpPr>
          <p:cNvPr id="2" name="Rectangle 1">
            <a:extLst>
              <a:ext uri="{FF2B5EF4-FFF2-40B4-BE49-F238E27FC236}">
                <a16:creationId xmlns:a16="http://schemas.microsoft.com/office/drawing/2014/main" xmlns="" id="{DECAA062-71BD-4DCF-BA4B-9702A980537B}"/>
              </a:ext>
            </a:extLst>
          </p:cNvPr>
          <p:cNvSpPr/>
          <p:nvPr/>
        </p:nvSpPr>
        <p:spPr>
          <a:xfrm>
            <a:off x="1720487" y="2077526"/>
            <a:ext cx="9372599" cy="2554545"/>
          </a:xfrm>
          <a:prstGeom prst="rect">
            <a:avLst/>
          </a:prstGeom>
        </p:spPr>
        <p:txBody>
          <a:bodyPr wrap="square">
            <a:spAutoFit/>
          </a:bodyPr>
          <a:lstStyle/>
          <a:p>
            <a:pPr marL="457200" indent="-457200">
              <a:buFont typeface="Wingdings" panose="05000000000000000000" pitchFamily="2" charset="2"/>
              <a:buChar char="§"/>
            </a:pPr>
            <a:r>
              <a:rPr lang="en-US" altLang="en-US" sz="3200" dirty="0">
                <a:latin typeface="+mn-lt"/>
                <a:cs typeface="Times New Roman" panose="02020603050405020304" pitchFamily="18" charset="0"/>
              </a:rPr>
              <a:t>In the next inning, the defensive coach asks for time to make another change</a:t>
            </a:r>
          </a:p>
          <a:p>
            <a:pPr marL="457200" indent="-457200">
              <a:buFont typeface="Wingdings" panose="05000000000000000000" pitchFamily="2" charset="2"/>
              <a:buChar char="§"/>
            </a:pPr>
            <a:endParaRPr lang="en-US" altLang="en-US" sz="3200" dirty="0">
              <a:latin typeface="+mn-lt"/>
              <a:cs typeface="Times New Roman" panose="02020603050405020304" pitchFamily="18" charset="0"/>
            </a:endParaRPr>
          </a:p>
          <a:p>
            <a:pPr marL="457200" indent="-457200">
              <a:buFont typeface="Wingdings" panose="05000000000000000000" pitchFamily="2" charset="2"/>
              <a:buChar char="§"/>
            </a:pPr>
            <a:r>
              <a:rPr lang="en-US" altLang="en-US" sz="3200" dirty="0">
                <a:latin typeface="+mn-lt"/>
                <a:cs typeface="Times New Roman" panose="02020603050405020304" pitchFamily="18" charset="0"/>
              </a:rPr>
              <a:t>“Thomas is going back to playing center field, Jones will play defense in right field for Green”</a:t>
            </a:r>
            <a:r>
              <a:rPr lang="en-US" altLang="en-US" sz="3200" dirty="0">
                <a:latin typeface="+mn-lt"/>
              </a:rPr>
              <a:t>  </a:t>
            </a:r>
          </a:p>
        </p:txBody>
      </p:sp>
      <p:sp>
        <p:nvSpPr>
          <p:cNvPr id="5" name="Footer Placeholder 3">
            <a:extLst>
              <a:ext uri="{FF2B5EF4-FFF2-40B4-BE49-F238E27FC236}">
                <a16:creationId xmlns:a16="http://schemas.microsoft.com/office/drawing/2014/main" xmlns="" id="{11F647AE-3D97-47AF-BA0B-8300D8096A98}"/>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98198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a:extLst>
              <a:ext uri="{FF2B5EF4-FFF2-40B4-BE49-F238E27FC236}">
                <a16:creationId xmlns:a16="http://schemas.microsoft.com/office/drawing/2014/main" xmlns="" id="{57DED495-B608-410E-9925-E5115C793C9A}"/>
              </a:ext>
            </a:extLst>
          </p:cNvPr>
          <p:cNvSpPr>
            <a:spLocks noGrp="1" noChangeArrowheads="1"/>
          </p:cNvSpPr>
          <p:nvPr>
            <p:ph type="title"/>
          </p:nvPr>
        </p:nvSpPr>
        <p:spPr/>
        <p:txBody>
          <a:bodyPr/>
          <a:lstStyle/>
          <a:p>
            <a:pPr eaLnBrk="1" hangingPunct="1"/>
            <a:r>
              <a:rPr lang="en-US" altLang="en-US" sz="4000" dirty="0">
                <a:cs typeface="Times New Roman" panose="02020603050405020304" pitchFamily="18" charset="0"/>
              </a:rPr>
              <a:t/>
            </a:r>
            <a:br>
              <a:rPr lang="en-US" altLang="en-US" sz="4000" dirty="0">
                <a:cs typeface="Times New Roman" panose="02020603050405020304" pitchFamily="18" charset="0"/>
              </a:rPr>
            </a:br>
            <a:r>
              <a:rPr lang="en-US" altLang="en-US" sz="4000" dirty="0">
                <a:cs typeface="Times New Roman" panose="02020603050405020304" pitchFamily="18" charset="0"/>
              </a:rPr>
              <a:t>SAMPLE EXERCISE #5</a:t>
            </a:r>
            <a:br>
              <a:rPr lang="en-US" altLang="en-US" sz="4000" dirty="0">
                <a:cs typeface="Times New Roman" panose="02020603050405020304" pitchFamily="18" charset="0"/>
              </a:rPr>
            </a:br>
            <a:endParaRPr lang="en-US" altLang="en-US" sz="4000" dirty="0">
              <a:cs typeface="Times New Roman" panose="02020603050405020304" pitchFamily="18" charset="0"/>
            </a:endParaRPr>
          </a:p>
        </p:txBody>
      </p:sp>
      <p:sp>
        <p:nvSpPr>
          <p:cNvPr id="40965" name="Text Box 6">
            <a:extLst>
              <a:ext uri="{FF2B5EF4-FFF2-40B4-BE49-F238E27FC236}">
                <a16:creationId xmlns:a16="http://schemas.microsoft.com/office/drawing/2014/main" xmlns="" id="{56403FDC-F1A6-48CF-AD19-04DFE2FBCA67}"/>
              </a:ext>
            </a:extLst>
          </p:cNvPr>
          <p:cNvSpPr txBox="1">
            <a:spLocks noChangeArrowheads="1"/>
          </p:cNvSpPr>
          <p:nvPr/>
        </p:nvSpPr>
        <p:spPr bwMode="auto">
          <a:xfrm>
            <a:off x="2117725" y="5699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800"/>
          </a:p>
        </p:txBody>
      </p:sp>
      <p:pic>
        <p:nvPicPr>
          <p:cNvPr id="3" name="Picture 2">
            <a:extLst>
              <a:ext uri="{FF2B5EF4-FFF2-40B4-BE49-F238E27FC236}">
                <a16:creationId xmlns:a16="http://schemas.microsoft.com/office/drawing/2014/main" xmlns="" id="{8FCBF814-88E5-4CA2-8842-105424DB60C3}"/>
              </a:ext>
            </a:extLst>
          </p:cNvPr>
          <p:cNvPicPr>
            <a:picLocks noChangeAspect="1"/>
          </p:cNvPicPr>
          <p:nvPr/>
        </p:nvPicPr>
        <p:blipFill>
          <a:blip r:embed="rId3"/>
          <a:stretch>
            <a:fillRect/>
          </a:stretch>
        </p:blipFill>
        <p:spPr>
          <a:xfrm>
            <a:off x="7804150" y="442912"/>
            <a:ext cx="3657600" cy="6086475"/>
          </a:xfrm>
          <a:prstGeom prst="rect">
            <a:avLst/>
          </a:prstGeom>
        </p:spPr>
      </p:pic>
      <p:sp>
        <p:nvSpPr>
          <p:cNvPr id="16" name="Text Box 18">
            <a:extLst>
              <a:ext uri="{FF2B5EF4-FFF2-40B4-BE49-F238E27FC236}">
                <a16:creationId xmlns:a16="http://schemas.microsoft.com/office/drawing/2014/main" xmlns="" id="{E7093F44-503E-4C9B-8250-56B9456E4EA2}"/>
              </a:ext>
            </a:extLst>
          </p:cNvPr>
          <p:cNvSpPr txBox="1">
            <a:spLocks noChangeArrowheads="1"/>
          </p:cNvSpPr>
          <p:nvPr/>
        </p:nvSpPr>
        <p:spPr bwMode="auto">
          <a:xfrm>
            <a:off x="9307326" y="2096854"/>
            <a:ext cx="554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a:solidFill>
                  <a:srgbClr val="000000"/>
                </a:solidFill>
                <a:latin typeface="Times" panose="02020603050405020304" pitchFamily="18" charset="0"/>
              </a:rPr>
              <a:t>Smith</a:t>
            </a:r>
          </a:p>
        </p:txBody>
      </p:sp>
      <p:sp>
        <p:nvSpPr>
          <p:cNvPr id="17" name="Text Box 17">
            <a:extLst>
              <a:ext uri="{FF2B5EF4-FFF2-40B4-BE49-F238E27FC236}">
                <a16:creationId xmlns:a16="http://schemas.microsoft.com/office/drawing/2014/main" xmlns="" id="{BC3CE9FB-75D3-486E-9AF7-7E9540EA7E60}"/>
              </a:ext>
            </a:extLst>
          </p:cNvPr>
          <p:cNvSpPr txBox="1">
            <a:spLocks noChangeArrowheads="1"/>
          </p:cNvSpPr>
          <p:nvPr/>
        </p:nvSpPr>
        <p:spPr bwMode="auto">
          <a:xfrm>
            <a:off x="7935800" y="2096854"/>
            <a:ext cx="2619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6</a:t>
            </a:r>
          </a:p>
        </p:txBody>
      </p:sp>
      <p:sp>
        <p:nvSpPr>
          <p:cNvPr id="18" name="Text Box 17">
            <a:extLst>
              <a:ext uri="{FF2B5EF4-FFF2-40B4-BE49-F238E27FC236}">
                <a16:creationId xmlns:a16="http://schemas.microsoft.com/office/drawing/2014/main" xmlns="" id="{57581873-31B3-4F56-86CC-98D92DFF5D5E}"/>
              </a:ext>
            </a:extLst>
          </p:cNvPr>
          <p:cNvSpPr txBox="1">
            <a:spLocks noChangeArrowheads="1"/>
          </p:cNvSpPr>
          <p:nvPr/>
        </p:nvSpPr>
        <p:spPr bwMode="auto">
          <a:xfrm>
            <a:off x="10963593" y="2096854"/>
            <a:ext cx="38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DP</a:t>
            </a:r>
          </a:p>
        </p:txBody>
      </p:sp>
      <p:sp>
        <p:nvSpPr>
          <p:cNvPr id="19" name="Freeform 18">
            <a:extLst>
              <a:ext uri="{FF2B5EF4-FFF2-40B4-BE49-F238E27FC236}">
                <a16:creationId xmlns:a16="http://schemas.microsoft.com/office/drawing/2014/main" xmlns="" id="{118577DE-8631-4281-B517-04B5A32D9BE0}"/>
              </a:ext>
            </a:extLst>
          </p:cNvPr>
          <p:cNvSpPr>
            <a:spLocks/>
          </p:cNvSpPr>
          <p:nvPr/>
        </p:nvSpPr>
        <p:spPr bwMode="auto">
          <a:xfrm>
            <a:off x="10201199" y="2019719"/>
            <a:ext cx="261938" cy="2502039"/>
          </a:xfrm>
          <a:custGeom>
            <a:avLst/>
            <a:gdLst>
              <a:gd name="T0" fmla="*/ 2147483646 w 126"/>
              <a:gd name="T1" fmla="*/ 2147483646 h 288"/>
              <a:gd name="T2" fmla="*/ 2147483646 w 126"/>
              <a:gd name="T3" fmla="*/ 2147483646 h 288"/>
              <a:gd name="T4" fmla="*/ 2147483646 w 126"/>
              <a:gd name="T5" fmla="*/ 2147483646 h 288"/>
              <a:gd name="T6" fmla="*/ 2147483646 w 126"/>
              <a:gd name="T7" fmla="*/ 2147483646 h 288"/>
              <a:gd name="T8" fmla="*/ 0 w 126"/>
              <a:gd name="T9" fmla="*/ 0 h 288"/>
              <a:gd name="T10" fmla="*/ 0 60000 65536"/>
              <a:gd name="T11" fmla="*/ 0 60000 65536"/>
              <a:gd name="T12" fmla="*/ 0 60000 65536"/>
              <a:gd name="T13" fmla="*/ 0 60000 65536"/>
              <a:gd name="T14" fmla="*/ 0 60000 65536"/>
              <a:gd name="T15" fmla="*/ 0 w 126"/>
              <a:gd name="T16" fmla="*/ 0 h 288"/>
              <a:gd name="T17" fmla="*/ 126 w 126"/>
              <a:gd name="T18" fmla="*/ 288 h 288"/>
            </a:gdLst>
            <a:ahLst/>
            <a:cxnLst>
              <a:cxn ang="T10">
                <a:pos x="T0" y="T1"/>
              </a:cxn>
              <a:cxn ang="T11">
                <a:pos x="T2" y="T3"/>
              </a:cxn>
              <a:cxn ang="T12">
                <a:pos x="T4" y="T5"/>
              </a:cxn>
              <a:cxn ang="T13">
                <a:pos x="T6" y="T7"/>
              </a:cxn>
              <a:cxn ang="T14">
                <a:pos x="T8" y="T9"/>
              </a:cxn>
            </a:cxnLst>
            <a:rect l="T15" t="T16" r="T17" b="T18"/>
            <a:pathLst>
              <a:path w="126" h="288">
                <a:moveTo>
                  <a:pt x="48" y="288"/>
                </a:moveTo>
                <a:cubicBezTo>
                  <a:pt x="58" y="277"/>
                  <a:pt x="98" y="248"/>
                  <a:pt x="111" y="222"/>
                </a:cubicBezTo>
                <a:cubicBezTo>
                  <a:pt x="124" y="196"/>
                  <a:pt x="126" y="159"/>
                  <a:pt x="123" y="135"/>
                </a:cubicBezTo>
                <a:cubicBezTo>
                  <a:pt x="120" y="111"/>
                  <a:pt x="114" y="101"/>
                  <a:pt x="93" y="78"/>
                </a:cubicBezTo>
                <a:cubicBezTo>
                  <a:pt x="72" y="55"/>
                  <a:pt x="19" y="16"/>
                  <a:pt x="0" y="0"/>
                </a:cubicBezTo>
              </a:path>
            </a:pathLst>
          </a:custGeom>
          <a:noFill/>
          <a:ln w="38100">
            <a:solidFill>
              <a:srgbClr val="00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 name="Freeform 20">
            <a:extLst>
              <a:ext uri="{FF2B5EF4-FFF2-40B4-BE49-F238E27FC236}">
                <a16:creationId xmlns:a16="http://schemas.microsoft.com/office/drawing/2014/main" xmlns="" id="{759A0630-B742-4366-8F57-F62DAB1B0836}"/>
              </a:ext>
            </a:extLst>
          </p:cNvPr>
          <p:cNvSpPr>
            <a:spLocks/>
          </p:cNvSpPr>
          <p:nvPr/>
        </p:nvSpPr>
        <p:spPr bwMode="auto">
          <a:xfrm>
            <a:off x="7935800" y="5580203"/>
            <a:ext cx="2057400" cy="46037"/>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Lst>
            <a:ahLst/>
            <a:cxnLst>
              <a:cxn ang="T4">
                <a:pos x="T0" y="T1"/>
              </a:cxn>
              <a:cxn ang="T5">
                <a:pos x="T2" y="T3"/>
              </a:cxn>
            </a:cxnLst>
            <a:rect l="T6" t="T7" r="T8" b="T9"/>
            <a:pathLst>
              <a:path w="387" h="1">
                <a:moveTo>
                  <a:pt x="0" y="0"/>
                </a:moveTo>
                <a:lnTo>
                  <a:pt x="387" y="0"/>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1" name="Picture 20">
            <a:extLst>
              <a:ext uri="{FF2B5EF4-FFF2-40B4-BE49-F238E27FC236}">
                <a16:creationId xmlns:a16="http://schemas.microsoft.com/office/drawing/2014/main" xmlns="" id="{13882201-64B5-4863-81B5-1E8B8E62A8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495443" y="2096854"/>
            <a:ext cx="1278383" cy="70990"/>
          </a:xfrm>
          <a:prstGeom prst="rect">
            <a:avLst/>
          </a:prstGeom>
        </p:spPr>
      </p:pic>
      <p:pic>
        <p:nvPicPr>
          <p:cNvPr id="22" name="Picture 21" descr="A picture containing baseball, game, cup&#10;&#10;Description automatically generated">
            <a:extLst>
              <a:ext uri="{FF2B5EF4-FFF2-40B4-BE49-F238E27FC236}">
                <a16:creationId xmlns:a16="http://schemas.microsoft.com/office/drawing/2014/main" xmlns="" id="{F206EDF6-3F87-4A5C-B2FB-638B7784C1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56453" y="4334510"/>
            <a:ext cx="317373" cy="373380"/>
          </a:xfrm>
          <a:prstGeom prst="rect">
            <a:avLst/>
          </a:prstGeom>
        </p:spPr>
      </p:pic>
      <p:sp>
        <p:nvSpPr>
          <p:cNvPr id="14" name="Freeform 20">
            <a:extLst>
              <a:ext uri="{FF2B5EF4-FFF2-40B4-BE49-F238E27FC236}">
                <a16:creationId xmlns:a16="http://schemas.microsoft.com/office/drawing/2014/main" xmlns="" id="{A6283B5D-E818-4E6B-83F8-B6753B76C0F3}"/>
              </a:ext>
            </a:extLst>
          </p:cNvPr>
          <p:cNvSpPr>
            <a:spLocks/>
          </p:cNvSpPr>
          <p:nvPr/>
        </p:nvSpPr>
        <p:spPr bwMode="auto">
          <a:xfrm flipV="1">
            <a:off x="7910421" y="2179803"/>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 name="Freeform 20">
            <a:extLst>
              <a:ext uri="{FF2B5EF4-FFF2-40B4-BE49-F238E27FC236}">
                <a16:creationId xmlns:a16="http://schemas.microsoft.com/office/drawing/2014/main" xmlns="" id="{AF710304-A304-45D9-BD97-2669CC06A3E6}"/>
              </a:ext>
            </a:extLst>
          </p:cNvPr>
          <p:cNvSpPr>
            <a:spLocks/>
          </p:cNvSpPr>
          <p:nvPr/>
        </p:nvSpPr>
        <p:spPr bwMode="auto">
          <a:xfrm flipV="1">
            <a:off x="9170067" y="2197097"/>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 name="Oval 23">
            <a:extLst>
              <a:ext uri="{FF2B5EF4-FFF2-40B4-BE49-F238E27FC236}">
                <a16:creationId xmlns:a16="http://schemas.microsoft.com/office/drawing/2014/main" xmlns="" id="{C0B2AB1A-A2F5-452F-83D7-5C46969F0DF0}"/>
              </a:ext>
            </a:extLst>
          </p:cNvPr>
          <p:cNvSpPr>
            <a:spLocks noChangeArrowheads="1"/>
          </p:cNvSpPr>
          <p:nvPr/>
        </p:nvSpPr>
        <p:spPr bwMode="auto">
          <a:xfrm>
            <a:off x="9184615" y="1944391"/>
            <a:ext cx="783534" cy="205878"/>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sp>
        <p:nvSpPr>
          <p:cNvPr id="25" name="Oval 24">
            <a:extLst>
              <a:ext uri="{FF2B5EF4-FFF2-40B4-BE49-F238E27FC236}">
                <a16:creationId xmlns:a16="http://schemas.microsoft.com/office/drawing/2014/main" xmlns="" id="{44D908FF-BCE4-43CA-80AB-0E85FF7F42D1}"/>
              </a:ext>
            </a:extLst>
          </p:cNvPr>
          <p:cNvSpPr>
            <a:spLocks noChangeArrowheads="1"/>
          </p:cNvSpPr>
          <p:nvPr/>
        </p:nvSpPr>
        <p:spPr bwMode="auto">
          <a:xfrm>
            <a:off x="7860507" y="1917700"/>
            <a:ext cx="388144" cy="262103"/>
          </a:xfrm>
          <a:prstGeom prst="ellipse">
            <a:avLst/>
          </a:prstGeom>
          <a:noFill/>
          <a:ln w="1905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ClrTx/>
              <a:buFontTx/>
              <a:buNone/>
            </a:pPr>
            <a:endParaRPr lang="en-US" altLang="en-US" sz="2400">
              <a:latin typeface="Times" panose="02020603050405020304" pitchFamily="18" charset="0"/>
            </a:endParaRPr>
          </a:p>
        </p:txBody>
      </p:sp>
      <p:pic>
        <p:nvPicPr>
          <p:cNvPr id="26" name="Picture 25">
            <a:extLst>
              <a:ext uri="{FF2B5EF4-FFF2-40B4-BE49-F238E27FC236}">
                <a16:creationId xmlns:a16="http://schemas.microsoft.com/office/drawing/2014/main" xmlns="" id="{7BDFC0CA-DFCA-4125-913C-106E005505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6708" y="1556027"/>
            <a:ext cx="1076503" cy="164024"/>
          </a:xfrm>
          <a:prstGeom prst="rect">
            <a:avLst/>
          </a:prstGeom>
        </p:spPr>
      </p:pic>
      <p:pic>
        <p:nvPicPr>
          <p:cNvPr id="27" name="Picture 26" descr="A drawing of a face&#10;&#10;Description automatically generated">
            <a:extLst>
              <a:ext uri="{FF2B5EF4-FFF2-40B4-BE49-F238E27FC236}">
                <a16:creationId xmlns:a16="http://schemas.microsoft.com/office/drawing/2014/main" xmlns="" id="{0EF33B51-E0D1-44A2-B056-3F6A86022D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77600" y="1882951"/>
            <a:ext cx="407499" cy="503105"/>
          </a:xfrm>
          <a:prstGeom prst="rect">
            <a:avLst/>
          </a:prstGeom>
        </p:spPr>
      </p:pic>
      <p:sp>
        <p:nvSpPr>
          <p:cNvPr id="28" name="Freeform 20">
            <a:extLst>
              <a:ext uri="{FF2B5EF4-FFF2-40B4-BE49-F238E27FC236}">
                <a16:creationId xmlns:a16="http://schemas.microsoft.com/office/drawing/2014/main" xmlns="" id="{3138F06A-58DB-49E7-8D2D-7CD887ED12B2}"/>
              </a:ext>
            </a:extLst>
          </p:cNvPr>
          <p:cNvSpPr>
            <a:spLocks/>
          </p:cNvSpPr>
          <p:nvPr/>
        </p:nvSpPr>
        <p:spPr bwMode="auto">
          <a:xfrm flipV="1">
            <a:off x="11004028" y="1568982"/>
            <a:ext cx="300130" cy="138112"/>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Text Box 17">
            <a:extLst>
              <a:ext uri="{FF2B5EF4-FFF2-40B4-BE49-F238E27FC236}">
                <a16:creationId xmlns:a16="http://schemas.microsoft.com/office/drawing/2014/main" xmlns="" id="{B54F5A0A-1759-4129-B5A4-0C5A05DF2865}"/>
              </a:ext>
            </a:extLst>
          </p:cNvPr>
          <p:cNvSpPr txBox="1">
            <a:spLocks noChangeArrowheads="1"/>
          </p:cNvSpPr>
          <p:nvPr/>
        </p:nvSpPr>
        <p:spPr bwMode="auto">
          <a:xfrm>
            <a:off x="10658429" y="1893745"/>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8</a:t>
            </a:r>
          </a:p>
        </p:txBody>
      </p:sp>
      <p:sp>
        <p:nvSpPr>
          <p:cNvPr id="31" name="Rectangle 3">
            <a:extLst>
              <a:ext uri="{FF2B5EF4-FFF2-40B4-BE49-F238E27FC236}">
                <a16:creationId xmlns:a16="http://schemas.microsoft.com/office/drawing/2014/main" xmlns="" id="{2F973437-D837-4E65-9214-E1612D4B17A6}"/>
              </a:ext>
            </a:extLst>
          </p:cNvPr>
          <p:cNvSpPr txBox="1">
            <a:spLocks noChangeArrowheads="1"/>
          </p:cNvSpPr>
          <p:nvPr/>
        </p:nvSpPr>
        <p:spPr bwMode="auto">
          <a:xfrm>
            <a:off x="1016639" y="2218615"/>
            <a:ext cx="5317408" cy="517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indent="0" eaLnBrk="1" hangingPunct="1">
              <a:buNone/>
            </a:pPr>
            <a:r>
              <a:rPr lang="en-US" altLang="en-US" sz="4000" dirty="0">
                <a:cs typeface="Times New Roman" panose="02020603050405020304" pitchFamily="18" charset="0"/>
              </a:rPr>
              <a:t>Thomas goes back to center field</a:t>
            </a:r>
          </a:p>
          <a:p>
            <a:pPr indent="0" eaLnBrk="1" hangingPunct="1">
              <a:buFontTx/>
              <a:buNone/>
            </a:pPr>
            <a:endParaRPr lang="en-US" altLang="en-US" sz="4000" dirty="0">
              <a:cs typeface="Times New Roman" panose="02020603050405020304" pitchFamily="18" charset="0"/>
            </a:endParaRPr>
          </a:p>
          <a:p>
            <a:pPr indent="0" eaLnBrk="1" hangingPunct="1">
              <a:buFontTx/>
              <a:buNone/>
            </a:pPr>
            <a:r>
              <a:rPr lang="en-US" altLang="en-US" sz="4000" dirty="0">
                <a:cs typeface="Times New Roman" panose="02020603050405020304" pitchFamily="18" charset="0"/>
              </a:rPr>
              <a:t>Jones (DP) to play defense in right field for Green (FLEX)</a:t>
            </a:r>
          </a:p>
          <a:p>
            <a:pPr indent="0" eaLnBrk="1" hangingPunct="1">
              <a:buFontTx/>
              <a:buNone/>
            </a:pPr>
            <a:endParaRPr lang="en-US" altLang="en-US" sz="4000" dirty="0">
              <a:cs typeface="Times New Roman" panose="02020603050405020304" pitchFamily="18" charset="0"/>
            </a:endParaRPr>
          </a:p>
          <a:p>
            <a:pPr indent="0" eaLnBrk="1" hangingPunct="1">
              <a:buFontTx/>
              <a:buNone/>
            </a:pPr>
            <a:endParaRPr lang="en-US" altLang="en-US" sz="4000" dirty="0">
              <a:cs typeface="Times New Roman" panose="02020603050405020304" pitchFamily="18" charset="0"/>
            </a:endParaRPr>
          </a:p>
        </p:txBody>
      </p:sp>
      <p:sp>
        <p:nvSpPr>
          <p:cNvPr id="32" name="Text Box 17">
            <a:extLst>
              <a:ext uri="{FF2B5EF4-FFF2-40B4-BE49-F238E27FC236}">
                <a16:creationId xmlns:a16="http://schemas.microsoft.com/office/drawing/2014/main" xmlns="" id="{38AE7D14-AD7D-4EBF-853F-28FDDD755077}"/>
              </a:ext>
            </a:extLst>
          </p:cNvPr>
          <p:cNvSpPr txBox="1">
            <a:spLocks noChangeArrowheads="1"/>
          </p:cNvSpPr>
          <p:nvPr/>
        </p:nvSpPr>
        <p:spPr bwMode="auto">
          <a:xfrm>
            <a:off x="11230464" y="1499538"/>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8</a:t>
            </a:r>
          </a:p>
        </p:txBody>
      </p:sp>
      <p:sp>
        <p:nvSpPr>
          <p:cNvPr id="33" name="Freeform 20">
            <a:extLst>
              <a:ext uri="{FF2B5EF4-FFF2-40B4-BE49-F238E27FC236}">
                <a16:creationId xmlns:a16="http://schemas.microsoft.com/office/drawing/2014/main" xmlns="" id="{6644AF26-6106-4C79-B000-A78FC8E7CA28}"/>
              </a:ext>
            </a:extLst>
          </p:cNvPr>
          <p:cNvSpPr>
            <a:spLocks/>
          </p:cNvSpPr>
          <p:nvPr/>
        </p:nvSpPr>
        <p:spPr bwMode="auto">
          <a:xfrm flipV="1">
            <a:off x="7936614" y="4482470"/>
            <a:ext cx="226311"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4" name="Freeform 20">
            <a:extLst>
              <a:ext uri="{FF2B5EF4-FFF2-40B4-BE49-F238E27FC236}">
                <a16:creationId xmlns:a16="http://schemas.microsoft.com/office/drawing/2014/main" xmlns="" id="{5633DED7-4C42-4356-A287-3D286A71637A}"/>
              </a:ext>
            </a:extLst>
          </p:cNvPr>
          <p:cNvSpPr>
            <a:spLocks/>
          </p:cNvSpPr>
          <p:nvPr/>
        </p:nvSpPr>
        <p:spPr bwMode="auto">
          <a:xfrm flipV="1">
            <a:off x="8948611" y="4468811"/>
            <a:ext cx="783533"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386"/>
              <a:gd name="connsiteY0" fmla="*/ 0 h 27605"/>
              <a:gd name="connsiteX1" fmla="*/ 39386 w 39386"/>
              <a:gd name="connsiteY1" fmla="*/ 27605 h 27605"/>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 name="connsiteX0" fmla="*/ 0 w 39627"/>
              <a:gd name="connsiteY0" fmla="*/ 0 h 21876"/>
              <a:gd name="connsiteX1" fmla="*/ 39627 w 39627"/>
              <a:gd name="connsiteY1" fmla="*/ 21876 h 21876"/>
            </a:gdLst>
            <a:ahLst/>
            <a:cxnLst>
              <a:cxn ang="0">
                <a:pos x="connsiteX0" y="connsiteY0"/>
              </a:cxn>
              <a:cxn ang="0">
                <a:pos x="connsiteX1" y="connsiteY1"/>
              </a:cxn>
            </a:cxnLst>
            <a:rect l="l" t="t" r="r" b="b"/>
            <a:pathLst>
              <a:path w="39627" h="21876">
                <a:moveTo>
                  <a:pt x="0" y="0"/>
                </a:moveTo>
                <a:cubicBezTo>
                  <a:pt x="48975" y="26563"/>
                  <a:pt x="-4171" y="-2604"/>
                  <a:pt x="39627" y="21876"/>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 name="Freeform 20">
            <a:extLst>
              <a:ext uri="{FF2B5EF4-FFF2-40B4-BE49-F238E27FC236}">
                <a16:creationId xmlns:a16="http://schemas.microsoft.com/office/drawing/2014/main" xmlns="" id="{72B238D6-9770-45F6-8B1F-5B84CE0C533C}"/>
              </a:ext>
            </a:extLst>
          </p:cNvPr>
          <p:cNvSpPr>
            <a:spLocks/>
          </p:cNvSpPr>
          <p:nvPr/>
        </p:nvSpPr>
        <p:spPr bwMode="auto">
          <a:xfrm flipV="1">
            <a:off x="10729913" y="1976438"/>
            <a:ext cx="116524" cy="120416"/>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Text Box 17">
            <a:extLst>
              <a:ext uri="{FF2B5EF4-FFF2-40B4-BE49-F238E27FC236}">
                <a16:creationId xmlns:a16="http://schemas.microsoft.com/office/drawing/2014/main" xmlns="" id="{BB74FFA3-D0AD-434B-AD82-3F3E9247AFE4}"/>
              </a:ext>
            </a:extLst>
          </p:cNvPr>
          <p:cNvSpPr txBox="1">
            <a:spLocks noChangeArrowheads="1"/>
          </p:cNvSpPr>
          <p:nvPr/>
        </p:nvSpPr>
        <p:spPr bwMode="auto">
          <a:xfrm>
            <a:off x="10526565" y="1893744"/>
            <a:ext cx="2616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rgbClr val="003798"/>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D21034"/>
              </a:buClr>
              <a:buChar char="•"/>
              <a:defRPr sz="2600">
                <a:solidFill>
                  <a:schemeClr val="tx1"/>
                </a:solidFill>
                <a:latin typeface="Arial" panose="020B0604020202020204" pitchFamily="34" charset="0"/>
              </a:defRPr>
            </a:lvl2pPr>
            <a:lvl3pPr marL="1143000" indent="-228600">
              <a:spcBef>
                <a:spcPct val="20000"/>
              </a:spcBef>
              <a:buClr>
                <a:srgbClr val="FFCE00"/>
              </a:buClr>
              <a:buChar char="•"/>
              <a:defRPr sz="22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US" altLang="en-US" sz="1200" dirty="0">
                <a:solidFill>
                  <a:srgbClr val="000000"/>
                </a:solidFill>
                <a:latin typeface="Times" panose="02020603050405020304" pitchFamily="18" charset="0"/>
              </a:rPr>
              <a:t>9</a:t>
            </a:r>
          </a:p>
        </p:txBody>
      </p:sp>
      <p:sp>
        <p:nvSpPr>
          <p:cNvPr id="37" name="Freeform 20">
            <a:extLst>
              <a:ext uri="{FF2B5EF4-FFF2-40B4-BE49-F238E27FC236}">
                <a16:creationId xmlns:a16="http://schemas.microsoft.com/office/drawing/2014/main" xmlns="" id="{4E88A194-31B2-4983-8401-697865ADBF4B}"/>
              </a:ext>
            </a:extLst>
          </p:cNvPr>
          <p:cNvSpPr>
            <a:spLocks/>
          </p:cNvSpPr>
          <p:nvPr/>
        </p:nvSpPr>
        <p:spPr bwMode="auto">
          <a:xfrm flipV="1">
            <a:off x="11051195" y="4480370"/>
            <a:ext cx="226311" cy="100015"/>
          </a:xfrm>
          <a:custGeom>
            <a:avLst/>
            <a:gdLst>
              <a:gd name="T0" fmla="*/ 0 w 387"/>
              <a:gd name="T1" fmla="*/ 0 h 1"/>
              <a:gd name="T2" fmla="*/ 2147483646 w 387"/>
              <a:gd name="T3" fmla="*/ 0 h 1"/>
              <a:gd name="T4" fmla="*/ 0 60000 65536"/>
              <a:gd name="T5" fmla="*/ 0 60000 65536"/>
              <a:gd name="T6" fmla="*/ 0 w 387"/>
              <a:gd name="T7" fmla="*/ 0 h 1"/>
              <a:gd name="T8" fmla="*/ 387 w 387"/>
              <a:gd name="T9" fmla="*/ 1 h 1"/>
              <a:gd name="connsiteX0" fmla="*/ 0 w 16022"/>
              <a:gd name="connsiteY0" fmla="*/ 0 h 23438"/>
              <a:gd name="connsiteX1" fmla="*/ 16022 w 16022"/>
              <a:gd name="connsiteY1" fmla="*/ 23438 h 23438"/>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 name="connsiteX0" fmla="*/ 0 w 15179"/>
              <a:gd name="connsiteY0" fmla="*/ 0 h 30209"/>
              <a:gd name="connsiteX1" fmla="*/ 15179 w 15179"/>
              <a:gd name="connsiteY1" fmla="*/ 30209 h 30209"/>
            </a:gdLst>
            <a:ahLst/>
            <a:cxnLst>
              <a:cxn ang="0">
                <a:pos x="connsiteX0" y="connsiteY0"/>
              </a:cxn>
              <a:cxn ang="0">
                <a:pos x="connsiteX1" y="connsiteY1"/>
              </a:cxn>
            </a:cxnLst>
            <a:rect l="l" t="t" r="r" b="b"/>
            <a:pathLst>
              <a:path w="15179" h="30209">
                <a:moveTo>
                  <a:pt x="0" y="0"/>
                </a:moveTo>
                <a:cubicBezTo>
                  <a:pt x="14412" y="29167"/>
                  <a:pt x="1007" y="3125"/>
                  <a:pt x="15179" y="30209"/>
                </a:cubicBez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 name="Footer Placeholder 3">
            <a:extLst>
              <a:ext uri="{FF2B5EF4-FFF2-40B4-BE49-F238E27FC236}">
                <a16:creationId xmlns:a16="http://schemas.microsoft.com/office/drawing/2014/main" xmlns="" id="{C321C89E-D852-4A0E-BADE-13F29A942984}"/>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135140780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
                                            <p:txEl>
                                              <p:pRg st="0" end="0"/>
                                            </p:txEl>
                                          </p:spTgt>
                                        </p:tgtEl>
                                        <p:attrNameLst>
                                          <p:attrName>style.visibility</p:attrName>
                                        </p:attrNameLst>
                                      </p:cBhvr>
                                      <p:to>
                                        <p:strVal val="visible"/>
                                      </p:to>
                                    </p:set>
                                  </p:childTnLst>
                                </p:cTn>
                              </p:par>
                              <p:par>
                                <p:cTn id="7" presetID="42" presetClass="path" presetSubtype="0" accel="50000" decel="50000" fill="hold" nodeType="withEffect">
                                  <p:stCondLst>
                                    <p:cond delay="500"/>
                                  </p:stCondLst>
                                  <p:childTnLst>
                                    <p:animMotion origin="layout" path="M -4.16667E-6 -1.11111E-6 L 0.01771 -0.07222 " pathEditMode="relative" rAng="0" ptsTypes="AA">
                                      <p:cBhvr>
                                        <p:cTn id="8" dur="2000" fill="hold"/>
                                        <p:tgtEl>
                                          <p:spTgt spid="27"/>
                                        </p:tgtEl>
                                        <p:attrNameLst>
                                          <p:attrName>ppt_x</p:attrName>
                                          <p:attrName>ppt_y</p:attrName>
                                        </p:attrNameLst>
                                      </p:cBhvr>
                                      <p:rCtr x="885" y="-3611"/>
                                    </p:animMotion>
                                  </p:childTnLst>
                                </p:cTn>
                              </p:par>
                              <p:par>
                                <p:cTn id="9" presetID="1" presetClass="entr" presetSubtype="0" fill="hold" grpId="0" nodeType="withEffect">
                                  <p:stCondLst>
                                    <p:cond delay="500"/>
                                  </p:stCondLst>
                                  <p:childTnLst>
                                    <p:set>
                                      <p:cBhvr>
                                        <p:cTn id="10" dur="1" fill="hold">
                                          <p:stCondLst>
                                            <p:cond delay="0"/>
                                          </p:stCondLst>
                                        </p:cTn>
                                        <p:tgtEl>
                                          <p:spTgt spid="32"/>
                                        </p:tgtEl>
                                        <p:attrNameLst>
                                          <p:attrName>style.visibility</p:attrName>
                                        </p:attrNameLst>
                                      </p:cBhvr>
                                      <p:to>
                                        <p:strVal val="visible"/>
                                      </p:to>
                                    </p:set>
                                  </p:childTnLst>
                                </p:cTn>
                              </p:par>
                              <p:par>
                                <p:cTn id="11" presetID="22" presetClass="entr" presetSubtype="8" fill="hold" nodeType="withEffect">
                                  <p:stCondLst>
                                    <p:cond delay="50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1">
                                            <p:txEl>
                                              <p:pRg st="2" end="2"/>
                                            </p:txEl>
                                          </p:spTgt>
                                        </p:tgtEl>
                                        <p:attrNameLst>
                                          <p:attrName>style.visibility</p:attrName>
                                        </p:attrNameLst>
                                      </p:cBhvr>
                                      <p:to>
                                        <p:strVal val="visible"/>
                                      </p:to>
                                    </p:set>
                                  </p:childTnLst>
                                </p:cTn>
                              </p:par>
                              <p:par>
                                <p:cTn id="18" presetID="42" presetClass="path" presetSubtype="0" accel="50000" decel="50000" fill="hold" nodeType="withEffect">
                                  <p:stCondLst>
                                    <p:cond delay="0"/>
                                  </p:stCondLst>
                                  <p:childTnLst>
                                    <p:animMotion origin="layout" path="M 6.25E-7 7.40741E-7 L -0.1095 -0.34815 " pathEditMode="relative" rAng="0" ptsTypes="AA">
                                      <p:cBhvr>
                                        <p:cTn id="19" dur="2000" fill="hold"/>
                                        <p:tgtEl>
                                          <p:spTgt spid="22"/>
                                        </p:tgtEl>
                                        <p:attrNameLst>
                                          <p:attrName>ppt_x</p:attrName>
                                          <p:attrName>ppt_y</p:attrName>
                                        </p:attrNameLst>
                                      </p:cBhvr>
                                      <p:rCtr x="-5391" y="-17292"/>
                                    </p:animMotion>
                                  </p:childTnLst>
                                </p:cTn>
                              </p:par>
                              <p:par>
                                <p:cTn id="20" presetID="22" presetClass="entr" presetSubtype="8" fill="hold" nodeType="withEffect">
                                  <p:stCondLst>
                                    <p:cond delay="80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500"/>
                                        <p:tgtEl>
                                          <p:spTgt spid="33"/>
                                        </p:tgtEl>
                                      </p:cBhvr>
                                    </p:animEffect>
                                  </p:childTnLst>
                                </p:cTn>
                              </p:par>
                              <p:par>
                                <p:cTn id="23" presetID="22" presetClass="entr" presetSubtype="8" fill="hold" nodeType="withEffect">
                                  <p:stCondLst>
                                    <p:cond delay="80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500"/>
                                        <p:tgtEl>
                                          <p:spTgt spid="34"/>
                                        </p:tgtEl>
                                      </p:cBhvr>
                                    </p:animEffect>
                                  </p:childTnLst>
                                </p:cTn>
                              </p:par>
                              <p:par>
                                <p:cTn id="26" presetID="22" presetClass="entr" presetSubtype="8" fill="hold" nodeType="withEffect">
                                  <p:stCondLst>
                                    <p:cond delay="800"/>
                                  </p:stCondLst>
                                  <p:childTnLst>
                                    <p:set>
                                      <p:cBhvr>
                                        <p:cTn id="27" dur="1" fill="hold">
                                          <p:stCondLst>
                                            <p:cond delay="0"/>
                                          </p:stCondLst>
                                        </p:cTn>
                                        <p:tgtEl>
                                          <p:spTgt spid="37"/>
                                        </p:tgtEl>
                                        <p:attrNameLst>
                                          <p:attrName>style.visibility</p:attrName>
                                        </p:attrNameLst>
                                      </p:cBhvr>
                                      <p:to>
                                        <p:strVal val="visible"/>
                                      </p:to>
                                    </p:set>
                                    <p:animEffect transition="in" filter="wipe(left)">
                                      <p:cBhvr>
                                        <p:cTn id="28" dur="500"/>
                                        <p:tgtEl>
                                          <p:spTgt spid="37"/>
                                        </p:tgtEl>
                                      </p:cBhvr>
                                    </p:animEffect>
                                  </p:childTnLst>
                                </p:cTn>
                              </p:par>
                              <p:par>
                                <p:cTn id="29" presetID="1" presetClass="entr" presetSubtype="0" fill="hold" grpId="0" nodeType="withEffect">
                                  <p:stCondLst>
                                    <p:cond delay="50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uiExpand="1" build="p" autoUpdateAnimBg="0"/>
      <p:bldP spid="32" grpId="0" uiExpand="1"/>
      <p:bldP spid="36" grpId="0" uiExpan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Sample exercise #5</a:t>
            </a:r>
          </a:p>
        </p:txBody>
      </p:sp>
      <p:sp>
        <p:nvSpPr>
          <p:cNvPr id="2" name="Rectangle 1">
            <a:extLst>
              <a:ext uri="{FF2B5EF4-FFF2-40B4-BE49-F238E27FC236}">
                <a16:creationId xmlns:a16="http://schemas.microsoft.com/office/drawing/2014/main" xmlns="" id="{DECAA062-71BD-4DCF-BA4B-9702A980537B}"/>
              </a:ext>
            </a:extLst>
          </p:cNvPr>
          <p:cNvSpPr/>
          <p:nvPr/>
        </p:nvSpPr>
        <p:spPr>
          <a:xfrm>
            <a:off x="1720487" y="2077526"/>
            <a:ext cx="9372599" cy="3637919"/>
          </a:xfrm>
          <a:prstGeom prst="rect">
            <a:avLst/>
          </a:prstGeom>
        </p:spPr>
        <p:txBody>
          <a:bodyPr wrap="square">
            <a:spAutoFit/>
          </a:bodyPr>
          <a:lstStyle/>
          <a:p>
            <a:pPr>
              <a:lnSpc>
                <a:spcPct val="90000"/>
              </a:lnSpc>
            </a:pPr>
            <a:r>
              <a:rPr lang="en-US" altLang="en-US" sz="4000" dirty="0">
                <a:latin typeface="+mn-lt"/>
                <a:cs typeface="Times New Roman" panose="02020603050405020304" pitchFamily="18" charset="0"/>
              </a:rPr>
              <a:t>Note – </a:t>
            </a:r>
          </a:p>
          <a:p>
            <a:pPr marL="571500" indent="-571500">
              <a:lnSpc>
                <a:spcPct val="90000"/>
              </a:lnSpc>
              <a:buFont typeface="Wingdings" panose="05000000000000000000" pitchFamily="2" charset="2"/>
              <a:buChar char="§"/>
            </a:pPr>
            <a:r>
              <a:rPr lang="en-US" altLang="en-US" sz="3600" dirty="0">
                <a:latin typeface="+mn-lt"/>
                <a:cs typeface="Times New Roman" panose="02020603050405020304" pitchFamily="18" charset="0"/>
              </a:rPr>
              <a:t>Jones (DP) is still playing offense and defense (now using the FLEX’s mitt)</a:t>
            </a:r>
          </a:p>
          <a:p>
            <a:pPr marL="571500" indent="-571500">
              <a:lnSpc>
                <a:spcPct val="90000"/>
              </a:lnSpc>
              <a:buFont typeface="Wingdings" panose="05000000000000000000" pitchFamily="2" charset="2"/>
              <a:buChar char="§"/>
            </a:pPr>
            <a:endParaRPr lang="en-US" altLang="en-US" sz="3600" dirty="0">
              <a:latin typeface="+mn-lt"/>
              <a:cs typeface="Times New Roman" panose="02020603050405020304" pitchFamily="18" charset="0"/>
            </a:endParaRPr>
          </a:p>
          <a:p>
            <a:pPr marL="571500" indent="-571500">
              <a:lnSpc>
                <a:spcPct val="90000"/>
              </a:lnSpc>
              <a:buFont typeface="Wingdings" panose="05000000000000000000" pitchFamily="2" charset="2"/>
              <a:buChar char="§"/>
            </a:pPr>
            <a:r>
              <a:rPr lang="en-US" altLang="en-US" sz="3600" dirty="0">
                <a:latin typeface="+mn-lt"/>
                <a:cs typeface="Times New Roman" panose="02020603050405020304" pitchFamily="18" charset="0"/>
              </a:rPr>
              <a:t>Green (FLEX) has left the game (still has a re-entry) since she is not playing defense (no longer using their mitt)</a:t>
            </a:r>
          </a:p>
        </p:txBody>
      </p:sp>
      <p:sp>
        <p:nvSpPr>
          <p:cNvPr id="5" name="Footer Placeholder 3">
            <a:extLst>
              <a:ext uri="{FF2B5EF4-FFF2-40B4-BE49-F238E27FC236}">
                <a16:creationId xmlns:a16="http://schemas.microsoft.com/office/drawing/2014/main" xmlns="" id="{46F70072-7216-4CF2-A4EA-2A377FFD1704}"/>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224201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7B6A40-EC7B-4858-9050-474CA90A6D5C}"/>
              </a:ext>
            </a:extLst>
          </p:cNvPr>
          <p:cNvSpPr>
            <a:spLocks noGrp="1"/>
          </p:cNvSpPr>
          <p:nvPr>
            <p:ph type="title"/>
          </p:nvPr>
        </p:nvSpPr>
        <p:spPr/>
        <p:txBody>
          <a:bodyPr/>
          <a:lstStyle/>
          <a:p>
            <a:pPr>
              <a:defRPr/>
            </a:pPr>
            <a:r>
              <a:rPr lang="en-US" dirty="0"/>
              <a:t>Thank You</a:t>
            </a:r>
          </a:p>
        </p:txBody>
      </p:sp>
      <p:sp>
        <p:nvSpPr>
          <p:cNvPr id="43011" name="Content Placeholder 2">
            <a:extLst>
              <a:ext uri="{FF2B5EF4-FFF2-40B4-BE49-F238E27FC236}">
                <a16:creationId xmlns:a16="http://schemas.microsoft.com/office/drawing/2014/main" xmlns="" id="{0209A14E-5FE6-4067-9C99-1D7F35368B2C}"/>
              </a:ext>
            </a:extLst>
          </p:cNvPr>
          <p:cNvSpPr>
            <a:spLocks noGrp="1" noChangeArrowheads="1"/>
          </p:cNvSpPr>
          <p:nvPr>
            <p:ph idx="1"/>
          </p:nvPr>
        </p:nvSpPr>
        <p:spPr>
          <a:xfrm>
            <a:off x="1941513" y="1989138"/>
            <a:ext cx="10026650" cy="1754187"/>
          </a:xfrm>
        </p:spPr>
        <p:txBody>
          <a:bodyPr/>
          <a:lstStyle/>
          <a:p>
            <a:pPr marL="0" indent="0" algn="ctr">
              <a:buFont typeface="Wingdings" panose="05000000000000000000" pitchFamily="2" charset="2"/>
              <a:buNone/>
            </a:pPr>
            <a:r>
              <a:rPr lang="en-US" altLang="en-US" b="1"/>
              <a:t>National Federation of State High School Associations</a:t>
            </a:r>
            <a:r>
              <a:rPr lang="en-US" altLang="en-US"/>
              <a:t/>
            </a:r>
            <a:br>
              <a:rPr lang="en-US" altLang="en-US"/>
            </a:br>
            <a:r>
              <a:rPr lang="en-US" altLang="en-US"/>
              <a:t>PO Box 690 | Indianapolis, IN 46206</a:t>
            </a:r>
            <a:br>
              <a:rPr lang="en-US" altLang="en-US"/>
            </a:br>
            <a:r>
              <a:rPr lang="en-US" altLang="en-US"/>
              <a:t>Phone: 317-972-6900 | Fax: 317.822.5700</a:t>
            </a:r>
            <a:br>
              <a:rPr lang="en-US" altLang="en-US"/>
            </a:br>
            <a:r>
              <a:rPr lang="en-US" altLang="en-US"/>
              <a:t>www.nfhs.org | www.nfhslearn.com | www.nfhsnetwork.com</a:t>
            </a:r>
          </a:p>
        </p:txBody>
      </p:sp>
      <p:sp>
        <p:nvSpPr>
          <p:cNvPr id="4" name="Footer Placeholder 3">
            <a:extLst>
              <a:ext uri="{FF2B5EF4-FFF2-40B4-BE49-F238E27FC236}">
                <a16:creationId xmlns:a16="http://schemas.microsoft.com/office/drawing/2014/main" xmlns="" id="{662905E0-264A-4877-81D9-8F50452BFC16}"/>
              </a:ext>
            </a:extLst>
          </p:cNvPr>
          <p:cNvSpPr>
            <a:spLocks noGrp="1"/>
          </p:cNvSpPr>
          <p:nvPr>
            <p:ph type="ftr" sz="quarter" idx="11"/>
          </p:nvPr>
        </p:nvSpPr>
        <p:spPr/>
        <p:txBody>
          <a:bodyPr/>
          <a:lstStyle/>
          <a:p>
            <a:pPr>
              <a:defRPr/>
            </a:pPr>
            <a:r>
              <a:rPr lang="en-US"/>
              <a:t>www.nfhs.org</a:t>
            </a:r>
          </a:p>
        </p:txBody>
      </p:sp>
      <p:pic>
        <p:nvPicPr>
          <p:cNvPr id="43013" name="Picture 7" descr="A group of people standing in front of a crowd&#10;&#10;Description automatically generated">
            <a:extLst>
              <a:ext uri="{FF2B5EF4-FFF2-40B4-BE49-F238E27FC236}">
                <a16:creationId xmlns:a16="http://schemas.microsoft.com/office/drawing/2014/main" xmlns="" id="{EC86216C-6CA3-4DC3-B88A-DE140A2FC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513" y="3871913"/>
            <a:ext cx="9856787"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B946A8-695B-466C-8F6B-9DA0EC9281E4}"/>
              </a:ext>
            </a:extLst>
          </p:cNvPr>
          <p:cNvSpPr>
            <a:spLocks noGrp="1"/>
          </p:cNvSpPr>
          <p:nvPr>
            <p:ph type="title"/>
          </p:nvPr>
        </p:nvSpPr>
        <p:spPr/>
        <p:txBody>
          <a:bodyPr/>
          <a:lstStyle/>
          <a:p>
            <a:r>
              <a:rPr lang="en-US" dirty="0"/>
              <a:t>Visual of bat and mitt only for Training/understanding DP/FLEX </a:t>
            </a:r>
          </a:p>
        </p:txBody>
      </p:sp>
      <p:sp>
        <p:nvSpPr>
          <p:cNvPr id="3" name="Content Placeholder 2">
            <a:extLst>
              <a:ext uri="{FF2B5EF4-FFF2-40B4-BE49-F238E27FC236}">
                <a16:creationId xmlns:a16="http://schemas.microsoft.com/office/drawing/2014/main" xmlns="" id="{C2DF5601-70DB-4CCE-BEE1-8AF77698FBC9}"/>
              </a:ext>
            </a:extLst>
          </p:cNvPr>
          <p:cNvSpPr>
            <a:spLocks noGrp="1"/>
          </p:cNvSpPr>
          <p:nvPr>
            <p:ph idx="1"/>
          </p:nvPr>
        </p:nvSpPr>
        <p:spPr>
          <a:xfrm>
            <a:off x="1756075" y="1861813"/>
            <a:ext cx="10435925" cy="4338637"/>
          </a:xfrm>
        </p:spPr>
        <p:txBody>
          <a:bodyPr/>
          <a:lstStyle/>
          <a:p>
            <a:r>
              <a:rPr lang="en-US" sz="3000" dirty="0"/>
              <a:t>The graphics of the bat and mitt are only to aid in understanding the DP/FLEX roles during this presentation:</a:t>
            </a:r>
          </a:p>
          <a:p>
            <a:pPr lvl="1"/>
            <a:r>
              <a:rPr lang="en-US" sz="3000" dirty="0"/>
              <a:t>Bat represents playing offense (batting and running)</a:t>
            </a:r>
          </a:p>
          <a:p>
            <a:pPr lvl="1"/>
            <a:r>
              <a:rPr lang="en-US" sz="3000" dirty="0"/>
              <a:t>Mitt represents playing defense</a:t>
            </a:r>
          </a:p>
          <a:p>
            <a:r>
              <a:rPr lang="en-US" sz="3000" dirty="0"/>
              <a:t>It is not intended to imply that the DP must physically use the FLEX’s mitt if playing defense for them</a:t>
            </a:r>
          </a:p>
          <a:p>
            <a:r>
              <a:rPr lang="en-US" sz="3000" dirty="0"/>
              <a:t>Nor does it mean the FLEX has to use the same bat used by the DP if they play offense for the DP</a:t>
            </a:r>
          </a:p>
          <a:p>
            <a:r>
              <a:rPr lang="en-US" sz="3000" dirty="0"/>
              <a:t>These graphics are not intended to be used, or marked on the actual lineup card during the game</a:t>
            </a:r>
          </a:p>
        </p:txBody>
      </p:sp>
      <p:sp>
        <p:nvSpPr>
          <p:cNvPr id="4" name="Footer Placeholder 3">
            <a:extLst>
              <a:ext uri="{FF2B5EF4-FFF2-40B4-BE49-F238E27FC236}">
                <a16:creationId xmlns:a16="http://schemas.microsoft.com/office/drawing/2014/main" xmlns="" id="{EAEDA875-2D59-4DEE-BB6B-CE55400D4CB9}"/>
              </a:ext>
            </a:extLst>
          </p:cNvPr>
          <p:cNvSpPr>
            <a:spLocks noGrp="1"/>
          </p:cNvSpPr>
          <p:nvPr>
            <p:ph type="ftr" sz="quarter" idx="11"/>
          </p:nvPr>
        </p:nvSpPr>
        <p:spPr/>
        <p:txBody>
          <a:bodyPr/>
          <a:lstStyle/>
          <a:p>
            <a:pPr>
              <a:defRPr/>
            </a:pPr>
            <a:r>
              <a:rPr lang="en-US"/>
              <a:t>www.nfhs.org</a:t>
            </a:r>
          </a:p>
        </p:txBody>
      </p:sp>
    </p:spTree>
    <p:extLst>
      <p:ext uri="{BB962C8B-B14F-4D97-AF65-F5344CB8AC3E}">
        <p14:creationId xmlns:p14="http://schemas.microsoft.com/office/powerpoint/2010/main" val="380377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DC9D37E-21EE-4919-A8B2-54D64545986F}"/>
              </a:ext>
            </a:extLst>
          </p:cNvPr>
          <p:cNvSpPr>
            <a:spLocks noGrp="1"/>
          </p:cNvSpPr>
          <p:nvPr>
            <p:ph type="ctrTitle"/>
          </p:nvPr>
        </p:nvSpPr>
        <p:spPr/>
        <p:txBody>
          <a:bodyPr/>
          <a:lstStyle/>
          <a:p>
            <a:pPr algn="ctr"/>
            <a:r>
              <a:rPr lang="en-US" dirty="0"/>
              <a:t>Looking at the DP/FLEX by the rules</a:t>
            </a:r>
          </a:p>
        </p:txBody>
      </p:sp>
      <p:sp>
        <p:nvSpPr>
          <p:cNvPr id="6" name="Subtitle 5">
            <a:extLst>
              <a:ext uri="{FF2B5EF4-FFF2-40B4-BE49-F238E27FC236}">
                <a16:creationId xmlns:a16="http://schemas.microsoft.com/office/drawing/2014/main" xmlns="" id="{318DB269-DF30-4B1D-A6A6-C0262A12BA58}"/>
              </a:ext>
            </a:extLst>
          </p:cNvPr>
          <p:cNvSpPr>
            <a:spLocks noGrp="1"/>
          </p:cNvSpPr>
          <p:nvPr>
            <p:ph type="subTitle" idx="1"/>
          </p:nvPr>
        </p:nvSpPr>
        <p:spPr/>
        <p:txBody>
          <a:bodyPr/>
          <a:lstStyle/>
          <a:p>
            <a:endParaRPr lang="en-US" dirty="0"/>
          </a:p>
        </p:txBody>
      </p:sp>
      <p:sp>
        <p:nvSpPr>
          <p:cNvPr id="4" name="Footer Placeholder 3">
            <a:extLst>
              <a:ext uri="{FF2B5EF4-FFF2-40B4-BE49-F238E27FC236}">
                <a16:creationId xmlns:a16="http://schemas.microsoft.com/office/drawing/2014/main" xmlns="" id="{23BDA40F-F2B9-48AC-992F-20D1F311AB69}"/>
              </a:ext>
            </a:extLst>
          </p:cNvPr>
          <p:cNvSpPr>
            <a:spLocks noGrp="1"/>
          </p:cNvSpPr>
          <p:nvPr>
            <p:ph type="ftr" sz="quarter" idx="4294967295"/>
          </p:nvPr>
        </p:nvSpPr>
        <p:spPr>
          <a:xfrm>
            <a:off x="10199688" y="6524625"/>
            <a:ext cx="1992312" cy="295275"/>
          </a:xfrm>
        </p:spPr>
        <p:txBody>
          <a:bodyPr/>
          <a:lstStyle/>
          <a:p>
            <a:pPr>
              <a:defRPr/>
            </a:pPr>
            <a:r>
              <a:rPr lang="en-US"/>
              <a:t>www.nfhs.org</a:t>
            </a:r>
          </a:p>
        </p:txBody>
      </p:sp>
    </p:spTree>
    <p:extLst>
      <p:ext uri="{BB962C8B-B14F-4D97-AF65-F5344CB8AC3E}">
        <p14:creationId xmlns:p14="http://schemas.microsoft.com/office/powerpoint/2010/main" val="92154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a:xfrm>
            <a:off x="1897970" y="464503"/>
            <a:ext cx="10026650" cy="1204912"/>
          </a:xfrm>
        </p:spPr>
        <p:txBody>
          <a:bodyPr/>
          <a:lstStyle/>
          <a:p>
            <a:pPr>
              <a:defRPr/>
            </a:pPr>
            <a:r>
              <a:rPr lang="en-US" dirty="0"/>
              <a:t>DP/FLEX Rule 3-3-6</a:t>
            </a:r>
          </a:p>
        </p:txBody>
      </p:sp>
      <p:sp>
        <p:nvSpPr>
          <p:cNvPr id="2" name="Rectangle 1">
            <a:extLst>
              <a:ext uri="{FF2B5EF4-FFF2-40B4-BE49-F238E27FC236}">
                <a16:creationId xmlns:a16="http://schemas.microsoft.com/office/drawing/2014/main" xmlns="" id="{AA85A882-1709-45F3-BF0E-C83A7376F21E}"/>
              </a:ext>
            </a:extLst>
          </p:cNvPr>
          <p:cNvSpPr/>
          <p:nvPr/>
        </p:nvSpPr>
        <p:spPr>
          <a:xfrm>
            <a:off x="1811262" y="2125651"/>
            <a:ext cx="10113358" cy="3354765"/>
          </a:xfrm>
          <a:prstGeom prst="rect">
            <a:avLst/>
          </a:prstGeom>
        </p:spPr>
        <p:txBody>
          <a:bodyPr wrap="square">
            <a:spAutoFit/>
          </a:bodyPr>
          <a:lstStyle/>
          <a:p>
            <a:pPr marL="457200" indent="-457200" eaLnBrk="1" hangingPunct="1">
              <a:buFont typeface="Wingdings" panose="05000000000000000000" pitchFamily="2" charset="2"/>
              <a:buChar char="§"/>
            </a:pPr>
            <a:r>
              <a:rPr lang="en-US" altLang="en-US" sz="3200" dirty="0">
                <a:latin typeface="+mn-lt"/>
              </a:rPr>
              <a:t>DP/FLEX Rule allows for more participation and flexibility in the game</a:t>
            </a:r>
          </a:p>
          <a:p>
            <a:pPr marL="457200" indent="-457200" eaLnBrk="1" hangingPunct="1"/>
            <a:endParaRPr lang="en-US" altLang="en-US" sz="3200" dirty="0">
              <a:latin typeface="+mn-lt"/>
            </a:endParaRPr>
          </a:p>
          <a:p>
            <a:pPr marL="457200" indent="-457200" eaLnBrk="1" hangingPunct="1">
              <a:buFont typeface="Wingdings" panose="05000000000000000000" pitchFamily="2" charset="2"/>
              <a:buChar char="§"/>
            </a:pPr>
            <a:r>
              <a:rPr lang="en-US" altLang="en-US" sz="3200" dirty="0">
                <a:latin typeface="+mn-lt"/>
              </a:rPr>
              <a:t>Gives coaches an option: </a:t>
            </a:r>
          </a:p>
          <a:p>
            <a:pPr marL="1028700" lvl="1" indent="-457200" eaLnBrk="1" hangingPunct="1">
              <a:buFont typeface="Arial" panose="020B0604020202020204" pitchFamily="34" charset="0"/>
              <a:buChar char="•"/>
            </a:pPr>
            <a:r>
              <a:rPr lang="en-US" altLang="en-US" sz="3200" dirty="0">
                <a:latin typeface="+mn-lt"/>
              </a:rPr>
              <a:t>not to use the DP/FLEX at all, or </a:t>
            </a:r>
          </a:p>
          <a:p>
            <a:pPr marL="1028700" lvl="1" indent="-457200" eaLnBrk="1" hangingPunct="1">
              <a:buFont typeface="Arial" panose="020B0604020202020204" pitchFamily="34" charset="0"/>
              <a:buChar char="•"/>
            </a:pPr>
            <a:r>
              <a:rPr lang="en-US" altLang="en-US" sz="3200" dirty="0">
                <a:latin typeface="+mn-lt"/>
              </a:rPr>
              <a:t>use the DP/FLEX option to its fullest extent </a:t>
            </a:r>
          </a:p>
          <a:p>
            <a:pPr marL="228600" indent="-228600">
              <a:buFontTx/>
              <a:buNone/>
              <a:defRPr/>
            </a:pPr>
            <a:endParaRPr lang="en-US" altLang="en-US" sz="2000" dirty="0">
              <a:latin typeface="+mn-lt"/>
            </a:endParaRPr>
          </a:p>
        </p:txBody>
      </p:sp>
      <p:sp>
        <p:nvSpPr>
          <p:cNvPr id="5" name="Footer Placeholder 3">
            <a:extLst>
              <a:ext uri="{FF2B5EF4-FFF2-40B4-BE49-F238E27FC236}">
                <a16:creationId xmlns:a16="http://schemas.microsoft.com/office/drawing/2014/main" xmlns="" id="{32BBE031-5D6D-42DF-8EB3-C83AE11B7664}"/>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DP/FLEX rule 3-3-6</a:t>
            </a:r>
          </a:p>
        </p:txBody>
      </p:sp>
      <p:sp>
        <p:nvSpPr>
          <p:cNvPr id="2" name="Rectangle 1">
            <a:extLst>
              <a:ext uri="{FF2B5EF4-FFF2-40B4-BE49-F238E27FC236}">
                <a16:creationId xmlns:a16="http://schemas.microsoft.com/office/drawing/2014/main" xmlns="" id="{ACE8BAF3-9395-4C3B-B4AD-CB4E18348F72}"/>
              </a:ext>
            </a:extLst>
          </p:cNvPr>
          <p:cNvSpPr/>
          <p:nvPr/>
        </p:nvSpPr>
        <p:spPr>
          <a:xfrm>
            <a:off x="1766636" y="1902775"/>
            <a:ext cx="10201527" cy="4770537"/>
          </a:xfrm>
          <a:prstGeom prst="rect">
            <a:avLst/>
          </a:prstGeom>
        </p:spPr>
        <p:txBody>
          <a:bodyPr wrap="square">
            <a:spAutoFit/>
          </a:bodyPr>
          <a:lstStyle/>
          <a:p>
            <a:pPr marL="571500" indent="-571500" eaLnBrk="1" hangingPunct="1">
              <a:lnSpc>
                <a:spcPct val="90000"/>
              </a:lnSpc>
              <a:buFont typeface="Wingdings" panose="05000000000000000000" pitchFamily="2" charset="2"/>
              <a:buChar char="§"/>
            </a:pPr>
            <a:r>
              <a:rPr lang="en-US" altLang="en-US" sz="3200" dirty="0">
                <a:latin typeface="+mn-lt"/>
                <a:cs typeface="Times New Roman" panose="02020603050405020304" pitchFamily="18" charset="0"/>
              </a:rPr>
              <a:t>The DP/FLEX does not have to be used. </a:t>
            </a:r>
          </a:p>
          <a:p>
            <a:pPr marL="571500" indent="-571500" eaLnBrk="1" hangingPunct="1">
              <a:lnSpc>
                <a:spcPct val="90000"/>
              </a:lnSpc>
              <a:buFont typeface="Wingdings" panose="05000000000000000000" pitchFamily="2" charset="2"/>
              <a:buChar char="§"/>
            </a:pPr>
            <a:r>
              <a:rPr lang="en-US" altLang="en-US" sz="3200" dirty="0">
                <a:latin typeface="+mn-lt"/>
                <a:cs typeface="Times New Roman" panose="02020603050405020304" pitchFamily="18" charset="0"/>
              </a:rPr>
              <a:t>If used it must be noted on the starting lineup card. </a:t>
            </a:r>
          </a:p>
          <a:p>
            <a:pPr marL="571500" indent="-571500" eaLnBrk="1" hangingPunct="1">
              <a:lnSpc>
                <a:spcPct val="90000"/>
              </a:lnSpc>
              <a:buFont typeface="Wingdings" panose="05000000000000000000" pitchFamily="2" charset="2"/>
              <a:buChar char="§"/>
            </a:pPr>
            <a:r>
              <a:rPr lang="en-US" altLang="en-US" sz="3200" dirty="0">
                <a:latin typeface="+mn-lt"/>
                <a:cs typeface="Times New Roman" panose="02020603050405020304" pitchFamily="18" charset="0"/>
              </a:rPr>
              <a:t>Once a team starts the game with the DP/FLEX on their lineup card, those </a:t>
            </a:r>
            <a:r>
              <a:rPr lang="en-US" altLang="en-US" sz="3200" dirty="0">
                <a:solidFill>
                  <a:srgbClr val="FF0000"/>
                </a:solidFill>
                <a:latin typeface="+mn-lt"/>
                <a:cs typeface="Times New Roman" panose="02020603050405020304" pitchFamily="18" charset="0"/>
              </a:rPr>
              <a:t>positions</a:t>
            </a:r>
            <a:r>
              <a:rPr lang="en-US" altLang="en-US" sz="3200" dirty="0">
                <a:latin typeface="+mn-lt"/>
                <a:cs typeface="Times New Roman" panose="02020603050405020304" pitchFamily="18" charset="0"/>
              </a:rPr>
              <a:t> are available for the entire game</a:t>
            </a:r>
          </a:p>
          <a:p>
            <a:pPr marL="1028700" lvl="1" indent="-571500" eaLnBrk="1" hangingPunct="1">
              <a:lnSpc>
                <a:spcPct val="90000"/>
              </a:lnSpc>
              <a:buFont typeface="Arial" panose="020B0604020202020204" pitchFamily="34" charset="0"/>
              <a:buChar char="•"/>
            </a:pPr>
            <a:r>
              <a:rPr lang="en-US" altLang="en-US" sz="3200" dirty="0">
                <a:latin typeface="+mn-lt"/>
                <a:cs typeface="Times New Roman" panose="02020603050405020304" pitchFamily="18" charset="0"/>
              </a:rPr>
              <a:t>As with all </a:t>
            </a:r>
            <a:r>
              <a:rPr lang="en-US" altLang="en-US" sz="3200" dirty="0">
                <a:solidFill>
                  <a:schemeClr val="accent3">
                    <a:lumMod val="60000"/>
                    <a:lumOff val="40000"/>
                  </a:schemeClr>
                </a:solidFill>
                <a:latin typeface="+mn-lt"/>
                <a:cs typeface="Times New Roman" panose="02020603050405020304" pitchFamily="18" charset="0"/>
              </a:rPr>
              <a:t>players </a:t>
            </a:r>
            <a:r>
              <a:rPr lang="en-US" altLang="en-US" sz="3200" dirty="0">
                <a:latin typeface="+mn-lt"/>
                <a:cs typeface="Times New Roman" panose="02020603050405020304" pitchFamily="18" charset="0"/>
              </a:rPr>
              <a:t>they only have one reentry, but the </a:t>
            </a:r>
            <a:r>
              <a:rPr lang="en-US" altLang="en-US" sz="3200" dirty="0">
                <a:solidFill>
                  <a:srgbClr val="FF0000"/>
                </a:solidFill>
                <a:latin typeface="+mn-lt"/>
                <a:cs typeface="Times New Roman" panose="02020603050405020304" pitchFamily="18" charset="0"/>
              </a:rPr>
              <a:t>position</a:t>
            </a:r>
            <a:r>
              <a:rPr lang="en-US" altLang="en-US" sz="3200" dirty="0">
                <a:latin typeface="+mn-lt"/>
                <a:cs typeface="Times New Roman" panose="02020603050405020304" pitchFamily="18" charset="0"/>
              </a:rPr>
              <a:t> is always available for an eligible substitute to enter that </a:t>
            </a:r>
            <a:r>
              <a:rPr lang="en-US" altLang="en-US" sz="3200" dirty="0">
                <a:solidFill>
                  <a:srgbClr val="FF0000"/>
                </a:solidFill>
                <a:latin typeface="+mn-lt"/>
                <a:cs typeface="Times New Roman" panose="02020603050405020304" pitchFamily="18" charset="0"/>
              </a:rPr>
              <a:t>position</a:t>
            </a:r>
          </a:p>
          <a:p>
            <a:pPr marL="1028700" lvl="1" indent="-571500" eaLnBrk="1" hangingPunct="1">
              <a:lnSpc>
                <a:spcPct val="90000"/>
              </a:lnSpc>
              <a:buFont typeface="Arial" panose="020B0604020202020204" pitchFamily="34" charset="0"/>
              <a:buChar char="•"/>
            </a:pPr>
            <a:r>
              <a:rPr lang="en-US" altLang="en-US" sz="3200" dirty="0">
                <a:latin typeface="+mn-lt"/>
                <a:cs typeface="Times New Roman" panose="02020603050405020304" pitchFamily="18" charset="0"/>
              </a:rPr>
              <a:t>There is no difference with the DP/FLEX </a:t>
            </a:r>
            <a:r>
              <a:rPr lang="en-US" altLang="en-US" sz="3200" dirty="0">
                <a:solidFill>
                  <a:srgbClr val="FF0000"/>
                </a:solidFill>
                <a:latin typeface="+mn-lt"/>
                <a:cs typeface="Times New Roman" panose="02020603050405020304" pitchFamily="18" charset="0"/>
              </a:rPr>
              <a:t>positions </a:t>
            </a:r>
            <a:r>
              <a:rPr lang="en-US" altLang="en-US" sz="3200" dirty="0">
                <a:latin typeface="+mn-lt"/>
                <a:cs typeface="Times New Roman" panose="02020603050405020304" pitchFamily="18" charset="0"/>
              </a:rPr>
              <a:t>they are available the entire game</a:t>
            </a:r>
          </a:p>
          <a:p>
            <a:pPr marL="401637" lvl="1" indent="0">
              <a:buFontTx/>
              <a:buNone/>
              <a:tabLst>
                <a:tab pos="346075" algn="l"/>
                <a:tab pos="690563" algn="l"/>
              </a:tabLst>
              <a:defRPr/>
            </a:pPr>
            <a:endParaRPr lang="en-US" altLang="en-US" sz="1600" dirty="0"/>
          </a:p>
        </p:txBody>
      </p:sp>
      <p:sp>
        <p:nvSpPr>
          <p:cNvPr id="5" name="Footer Placeholder 3">
            <a:extLst>
              <a:ext uri="{FF2B5EF4-FFF2-40B4-BE49-F238E27FC236}">
                <a16:creationId xmlns:a16="http://schemas.microsoft.com/office/drawing/2014/main" xmlns="" id="{BC179FD3-5525-4C8E-B997-EE90BC34047E}"/>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96064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57F2E42-E02B-4D87-BDE4-6237AAC800A6}"/>
              </a:ext>
            </a:extLst>
          </p:cNvPr>
          <p:cNvSpPr>
            <a:spLocks noGrp="1"/>
          </p:cNvSpPr>
          <p:nvPr>
            <p:ph type="title"/>
          </p:nvPr>
        </p:nvSpPr>
        <p:spPr/>
        <p:txBody>
          <a:bodyPr/>
          <a:lstStyle/>
          <a:p>
            <a:pPr>
              <a:defRPr/>
            </a:pPr>
            <a:r>
              <a:rPr lang="en-US" dirty="0"/>
              <a:t>DP/FLEX rule 3-3-6</a:t>
            </a:r>
          </a:p>
        </p:txBody>
      </p:sp>
      <p:sp>
        <p:nvSpPr>
          <p:cNvPr id="2" name="Rectangle 1">
            <a:extLst>
              <a:ext uri="{FF2B5EF4-FFF2-40B4-BE49-F238E27FC236}">
                <a16:creationId xmlns:a16="http://schemas.microsoft.com/office/drawing/2014/main" xmlns="" id="{ACE8BAF3-9395-4C3B-B4AD-CB4E18348F72}"/>
              </a:ext>
            </a:extLst>
          </p:cNvPr>
          <p:cNvSpPr/>
          <p:nvPr/>
        </p:nvSpPr>
        <p:spPr>
          <a:xfrm>
            <a:off x="1736685" y="2204031"/>
            <a:ext cx="10436306" cy="3939540"/>
          </a:xfrm>
          <a:prstGeom prst="rect">
            <a:avLst/>
          </a:prstGeom>
        </p:spPr>
        <p:txBody>
          <a:bodyPr wrap="square">
            <a:spAutoFit/>
          </a:bodyPr>
          <a:lstStyle/>
          <a:p>
            <a:pPr marL="571500" indent="-571500" eaLnBrk="1" hangingPunct="1">
              <a:lnSpc>
                <a:spcPct val="90000"/>
              </a:lnSpc>
              <a:buFont typeface="Wingdings" panose="05000000000000000000" pitchFamily="2" charset="2"/>
              <a:buChar char="§"/>
            </a:pPr>
            <a:r>
              <a:rPr lang="en-US" altLang="en-US" sz="3000" dirty="0">
                <a:latin typeface="+mn-lt"/>
                <a:cs typeface="Times New Roman" panose="02020603050405020304" pitchFamily="18" charset="0"/>
              </a:rPr>
              <a:t>A team using the DP/FLEX starts the game with 10 players in the lineup but could end with 9 or 10 players in the lineup.</a:t>
            </a:r>
          </a:p>
          <a:p>
            <a:pPr eaLnBrk="1" hangingPunct="1">
              <a:lnSpc>
                <a:spcPct val="90000"/>
              </a:lnSpc>
            </a:pPr>
            <a:r>
              <a:rPr lang="en-US" altLang="en-US" sz="1000" dirty="0">
                <a:latin typeface="+mn-lt"/>
                <a:cs typeface="Times New Roman" panose="02020603050405020304" pitchFamily="18" charset="0"/>
              </a:rPr>
              <a:t>  </a:t>
            </a:r>
            <a:endParaRPr lang="en-US" altLang="en-US" sz="3000" dirty="0">
              <a:latin typeface="+mn-lt"/>
              <a:cs typeface="Times New Roman" panose="02020603050405020304" pitchFamily="18" charset="0"/>
            </a:endParaRPr>
          </a:p>
          <a:p>
            <a:pPr marL="1028700" lvl="1" indent="-460375" eaLnBrk="1" hangingPunct="1">
              <a:lnSpc>
                <a:spcPct val="90000"/>
              </a:lnSpc>
              <a:buFont typeface="Arial" panose="020B0604020202020204" pitchFamily="34" charset="0"/>
              <a:buChar char="•"/>
            </a:pPr>
            <a:r>
              <a:rPr lang="en-US" altLang="en-US" sz="3000" dirty="0">
                <a:latin typeface="+mn-lt"/>
                <a:cs typeface="Times New Roman" panose="02020603050405020304" pitchFamily="18" charset="0"/>
              </a:rPr>
              <a:t>They would have 10 players if both the DP and FLEX positions have players active at the end of the game</a:t>
            </a:r>
          </a:p>
          <a:p>
            <a:pPr marL="1028700" lvl="1" indent="-460375" eaLnBrk="1" hangingPunct="1">
              <a:lnSpc>
                <a:spcPct val="90000"/>
              </a:lnSpc>
              <a:buFont typeface="Arial" panose="020B0604020202020204" pitchFamily="34" charset="0"/>
              <a:buChar char="•"/>
            </a:pPr>
            <a:endParaRPr lang="en-US" altLang="en-US" sz="1000" dirty="0">
              <a:latin typeface="+mn-lt"/>
              <a:cs typeface="Times New Roman" panose="02020603050405020304" pitchFamily="18" charset="0"/>
            </a:endParaRPr>
          </a:p>
          <a:p>
            <a:pPr marL="1028700" lvl="1" indent="-460375" eaLnBrk="1" hangingPunct="1">
              <a:lnSpc>
                <a:spcPct val="90000"/>
              </a:lnSpc>
              <a:buFont typeface="Arial" panose="020B0604020202020204" pitchFamily="34" charset="0"/>
              <a:buChar char="•"/>
            </a:pPr>
            <a:r>
              <a:rPr lang="en-US" altLang="en-US" sz="3000" dirty="0">
                <a:latin typeface="+mn-lt"/>
                <a:cs typeface="Times New Roman" panose="02020603050405020304" pitchFamily="18" charset="0"/>
              </a:rPr>
              <a:t>There would only be 9 players if:</a:t>
            </a:r>
          </a:p>
          <a:p>
            <a:pPr marL="1485900" lvl="2" indent="-460375" eaLnBrk="1" hangingPunct="1">
              <a:lnSpc>
                <a:spcPct val="90000"/>
              </a:lnSpc>
              <a:buFont typeface="Courier New" panose="02070309020205020404" pitchFamily="49" charset="0"/>
              <a:buChar char="o"/>
            </a:pPr>
            <a:r>
              <a:rPr lang="en-US" altLang="en-US" sz="3000" dirty="0">
                <a:latin typeface="+mn-lt"/>
                <a:cs typeface="Times New Roman" panose="02020603050405020304" pitchFamily="18" charset="0"/>
              </a:rPr>
              <a:t>The DP is playing defense for the FLEX (FLEX has left the game)</a:t>
            </a:r>
          </a:p>
          <a:p>
            <a:pPr marL="1485900" lvl="2" indent="-460375" eaLnBrk="1" hangingPunct="1">
              <a:lnSpc>
                <a:spcPct val="90000"/>
              </a:lnSpc>
              <a:buFont typeface="Courier New" panose="02070309020205020404" pitchFamily="49" charset="0"/>
              <a:buChar char="o"/>
            </a:pPr>
            <a:r>
              <a:rPr lang="en-US" altLang="en-US" sz="3000" dirty="0">
                <a:latin typeface="+mn-lt"/>
                <a:cs typeface="Times New Roman" panose="02020603050405020304" pitchFamily="18" charset="0"/>
              </a:rPr>
              <a:t>FLEX is playing offense for the DP (DP has left the game)</a:t>
            </a:r>
          </a:p>
          <a:p>
            <a:pPr marL="401637" lvl="1" indent="0">
              <a:buFontTx/>
              <a:buNone/>
              <a:tabLst>
                <a:tab pos="346075" algn="l"/>
                <a:tab pos="690563" algn="l"/>
              </a:tabLst>
              <a:defRPr/>
            </a:pPr>
            <a:endParaRPr lang="en-US" altLang="en-US" sz="1600" dirty="0"/>
          </a:p>
        </p:txBody>
      </p:sp>
      <p:sp>
        <p:nvSpPr>
          <p:cNvPr id="5" name="Footer Placeholder 3">
            <a:extLst>
              <a:ext uri="{FF2B5EF4-FFF2-40B4-BE49-F238E27FC236}">
                <a16:creationId xmlns:a16="http://schemas.microsoft.com/office/drawing/2014/main" xmlns="" id="{267DAEAD-270B-46A6-A533-9846FC8C2D0F}"/>
              </a:ext>
            </a:extLst>
          </p:cNvPr>
          <p:cNvSpPr txBox="1">
            <a:spLocks/>
          </p:cNvSpPr>
          <p:nvPr/>
        </p:nvSpPr>
        <p:spPr>
          <a:xfrm>
            <a:off x="10199688" y="6524625"/>
            <a:ext cx="1992312" cy="29527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400" kern="1200" dirty="0">
                <a:solidFill>
                  <a:schemeClr val="tx1"/>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t>www.nfhs.org</a:t>
            </a:r>
          </a:p>
        </p:txBody>
      </p:sp>
    </p:spTree>
    <p:extLst>
      <p:ext uri="{BB962C8B-B14F-4D97-AF65-F5344CB8AC3E}">
        <p14:creationId xmlns:p14="http://schemas.microsoft.com/office/powerpoint/2010/main" val="283454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6EEE9F5D-7D94-405F-ADC3-CE551A4F8991}"/>
    </a:ext>
  </a:extLst>
</a:theme>
</file>

<file path=ppt/theme/theme2.xml><?xml version="1.0" encoding="utf-8"?>
<a:theme xmlns:a="http://schemas.openxmlformats.org/drawingml/2006/main" name="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20-21 NFHS Stock PowerPoint Slides_Wide Format" id="{AFB6AFDB-9441-4101-A010-325E7393A86D}" vid="{877F3DAF-13EC-4B07-9099-F3BBF6B777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C36A34F339A54D85C37DD81207F966" ma:contentTypeVersion="13" ma:contentTypeDescription="Create a new document." ma:contentTypeScope="" ma:versionID="b1d60f096ce905ea2c8f4b546515be3e">
  <xsd:schema xmlns:xsd="http://www.w3.org/2001/XMLSchema" xmlns:xs="http://www.w3.org/2001/XMLSchema" xmlns:p="http://schemas.microsoft.com/office/2006/metadata/properties" xmlns:ns3="3bb8d7d1-06b8-47b8-a0de-bad91f18ef42" xmlns:ns4="ffc60a71-4a50-4afc-be20-b1cf64734936" targetNamespace="http://schemas.microsoft.com/office/2006/metadata/properties" ma:root="true" ma:fieldsID="5dfcda41ff764e825aef5537df9b60fd" ns3:_="" ns4:_="">
    <xsd:import namespace="3bb8d7d1-06b8-47b8-a0de-bad91f18ef42"/>
    <xsd:import namespace="ffc60a71-4a50-4afc-be20-b1cf6473493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8d7d1-06b8-47b8-a0de-bad91f18ef4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c60a71-4a50-4afc-be20-b1cf6473493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401EAF0-8FCF-4DFB-8448-7D367C74A0FE}">
  <ds:schemaRefs>
    <ds:schemaRef ds:uri="http://schemas.microsoft.com/sharepoint/v3/contenttype/forms"/>
  </ds:schemaRefs>
</ds:datastoreItem>
</file>

<file path=customXml/itemProps2.xml><?xml version="1.0" encoding="utf-8"?>
<ds:datastoreItem xmlns:ds="http://schemas.openxmlformats.org/officeDocument/2006/customXml" ds:itemID="{33B75652-BDDA-4D9D-B291-71910975C7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8d7d1-06b8-47b8-a0de-bad91f18ef42"/>
    <ds:schemaRef ds:uri="ffc60a71-4a50-4afc-be20-b1cf647349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8277D50-A8F4-41EA-8AAF-2B8EFD1D1E78}">
  <ds:schemaRefs>
    <ds:schemaRef ds:uri="3bb8d7d1-06b8-47b8-a0de-bad91f18ef42"/>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elements/1.1/"/>
    <ds:schemaRef ds:uri="ffc60a71-4a50-4afc-be20-b1cf6473493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2020-21 NFHS Stock PowerPoint Slides_Wide Format</Template>
  <TotalTime>1840</TotalTime>
  <Words>2544</Words>
  <Application>Microsoft Office PowerPoint</Application>
  <PresentationFormat>Widescreen</PresentationFormat>
  <Paragraphs>347</Paragraphs>
  <Slides>43</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Calibri</vt:lpstr>
      <vt:lpstr>Courier New</vt:lpstr>
      <vt:lpstr>Times</vt:lpstr>
      <vt:lpstr>Times New Roman</vt:lpstr>
      <vt:lpstr>Wingdings</vt:lpstr>
      <vt:lpstr>Office Theme</vt:lpstr>
      <vt:lpstr>Office Theme</vt:lpstr>
      <vt:lpstr>2020-21 NFHS Softball</vt:lpstr>
      <vt:lpstr>Comparing the DP/FLEX to other lineup positions</vt:lpstr>
      <vt:lpstr>Typical players</vt:lpstr>
      <vt:lpstr>DP/FLEX Splits these two Functions  </vt:lpstr>
      <vt:lpstr>Visual of bat and mitt only for Training/understanding DP/FLEX </vt:lpstr>
      <vt:lpstr>Looking at the DP/FLEX by the rules</vt:lpstr>
      <vt:lpstr>DP/FLEX Rule 3-3-6</vt:lpstr>
      <vt:lpstr>DP/FLEX rule 3-3-6</vt:lpstr>
      <vt:lpstr>DP/FLEX rule 3-3-6</vt:lpstr>
      <vt:lpstr>THE LINEUP CARD  </vt:lpstr>
      <vt:lpstr>The lineup card</vt:lpstr>
      <vt:lpstr>Substituting for the dp</vt:lpstr>
      <vt:lpstr>SUBSTITUTING FOR THE DP</vt:lpstr>
      <vt:lpstr>THE FLEX MAY PLAY OFFENSE</vt:lpstr>
      <vt:lpstr>THE DP RE-Enters</vt:lpstr>
      <vt:lpstr>Why would a coach want to do this? </vt:lpstr>
      <vt:lpstr>The dp may play defense</vt:lpstr>
      <vt:lpstr>THE DP Playing DEFENSE  FOR THE FLEX</vt:lpstr>
      <vt:lpstr>THE DP playing DEFENSE not for the flex </vt:lpstr>
      <vt:lpstr>Why would a coach want to do this? </vt:lpstr>
      <vt:lpstr>Illegal substitution</vt:lpstr>
      <vt:lpstr>Key points</vt:lpstr>
      <vt:lpstr>Easy reminders</vt:lpstr>
      <vt:lpstr>Easy reminders</vt:lpstr>
      <vt:lpstr> </vt:lpstr>
      <vt:lpstr>SAMPLE LINEUP CARD </vt:lpstr>
      <vt:lpstr>Sample exercise #1</vt:lpstr>
      <vt:lpstr>SAMPLE EXERCISE #1 </vt:lpstr>
      <vt:lpstr>Sample exercise #1</vt:lpstr>
      <vt:lpstr>Sample exercise #2</vt:lpstr>
      <vt:lpstr>Sample exercise #2</vt:lpstr>
      <vt:lpstr> SAMPLE EXERCISE #2 </vt:lpstr>
      <vt:lpstr>Sample exercise #2</vt:lpstr>
      <vt:lpstr>Sample exercise #3</vt:lpstr>
      <vt:lpstr> SAMPLE EXERCISE #3 </vt:lpstr>
      <vt:lpstr>Sample exercise #3</vt:lpstr>
      <vt:lpstr>Sample exercise #4</vt:lpstr>
      <vt:lpstr> SAMPLE EXERCISE #4 </vt:lpstr>
      <vt:lpstr>Sample exercise #4</vt:lpstr>
      <vt:lpstr>Sample exercise #5</vt:lpstr>
      <vt:lpstr> SAMPLE EXERCISE #5 </vt:lpstr>
      <vt:lpstr>Sample exercise #5</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NFHS Sport Rules PowerPoint</dc:title>
  <dc:creator>Sandy Searcy</dc:creator>
  <cp:lastModifiedBy>Cindy Daniel</cp:lastModifiedBy>
  <cp:revision>117</cp:revision>
  <cp:lastPrinted>2020-02-10T18:46:21Z</cp:lastPrinted>
  <dcterms:created xsi:type="dcterms:W3CDTF">2020-06-20T13:48:19Z</dcterms:created>
  <dcterms:modified xsi:type="dcterms:W3CDTF">2021-02-22T15:43:42Z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0x01010052C36A34F339A54D85C37DD81207F966</vt:lpwstr>
  </property>
</Properties>
</file>