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1"/>
  </p:notesMasterIdLst>
  <p:sldIdLst>
    <p:sldId id="257" r:id="rId2"/>
    <p:sldId id="258" r:id="rId3"/>
    <p:sldId id="289" r:id="rId4"/>
    <p:sldId id="263" r:id="rId5"/>
    <p:sldId id="264" r:id="rId6"/>
    <p:sldId id="290" r:id="rId7"/>
    <p:sldId id="261" r:id="rId8"/>
    <p:sldId id="262" r:id="rId9"/>
    <p:sldId id="291" r:id="rId10"/>
    <p:sldId id="292" r:id="rId11"/>
    <p:sldId id="293" r:id="rId12"/>
    <p:sldId id="294" r:id="rId13"/>
    <p:sldId id="295" r:id="rId14"/>
    <p:sldId id="296" r:id="rId15"/>
    <p:sldId id="297" r:id="rId16"/>
    <p:sldId id="271" r:id="rId17"/>
    <p:sldId id="272" r:id="rId18"/>
    <p:sldId id="273" r:id="rId19"/>
    <p:sldId id="299" r:id="rId20"/>
    <p:sldId id="275" r:id="rId21"/>
    <p:sldId id="308" r:id="rId22"/>
    <p:sldId id="300" r:id="rId23"/>
    <p:sldId id="277" r:id="rId24"/>
    <p:sldId id="278" r:id="rId25"/>
    <p:sldId id="301" r:id="rId26"/>
    <p:sldId id="280" r:id="rId27"/>
    <p:sldId id="281" r:id="rId28"/>
    <p:sldId id="282" r:id="rId29"/>
    <p:sldId id="283" r:id="rId30"/>
    <p:sldId id="284" r:id="rId31"/>
    <p:sldId id="285" r:id="rId32"/>
    <p:sldId id="302" r:id="rId33"/>
    <p:sldId id="306" r:id="rId34"/>
    <p:sldId id="307" r:id="rId35"/>
    <p:sldId id="303" r:id="rId36"/>
    <p:sldId id="304" r:id="rId37"/>
    <p:sldId id="309" r:id="rId38"/>
    <p:sldId id="305" r:id="rId39"/>
    <p:sldId id="2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1434A-6FBE-47A9-897A-CA41A032EEA9}" type="datetimeFigureOut">
              <a:rPr lang="en-US" smtClean="0"/>
              <a:t>11/1/2022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8442B-7E47-4038-B6D7-AFF9795DAB9C}" type="slidenum">
              <a:rPr lang="en-US" smtClean="0"/>
              <a:t>‹#›</a:t>
            </a:fld>
            <a:endParaRPr lang="en-US" dirty="0"/>
          </a:p>
        </p:txBody>
      </p:sp>
    </p:spTree>
    <p:extLst>
      <p:ext uri="{BB962C8B-B14F-4D97-AF65-F5344CB8AC3E}">
        <p14:creationId xmlns:p14="http://schemas.microsoft.com/office/powerpoint/2010/main" val="198709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05954-07F7-419B-AA4C-F547484A3207}" type="slidenum">
              <a:rPr lang="en-US" smtClean="0"/>
              <a:t>2</a:t>
            </a:fld>
            <a:endParaRPr lang="en-US" dirty="0"/>
          </a:p>
        </p:txBody>
      </p:sp>
    </p:spTree>
    <p:extLst>
      <p:ext uri="{BB962C8B-B14F-4D97-AF65-F5344CB8AC3E}">
        <p14:creationId xmlns:p14="http://schemas.microsoft.com/office/powerpoint/2010/main" val="2723285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05954-07F7-419B-AA4C-F547484A3207}" type="slidenum">
              <a:rPr lang="en-US" smtClean="0"/>
              <a:t>4</a:t>
            </a:fld>
            <a:endParaRPr lang="en-US" dirty="0"/>
          </a:p>
        </p:txBody>
      </p:sp>
    </p:spTree>
    <p:extLst>
      <p:ext uri="{BB962C8B-B14F-4D97-AF65-F5344CB8AC3E}">
        <p14:creationId xmlns:p14="http://schemas.microsoft.com/office/powerpoint/2010/main" val="184154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05954-07F7-419B-AA4C-F547484A3207}" type="slidenum">
              <a:rPr lang="en-US" smtClean="0"/>
              <a:t>5</a:t>
            </a:fld>
            <a:endParaRPr lang="en-US" dirty="0"/>
          </a:p>
        </p:txBody>
      </p:sp>
    </p:spTree>
    <p:extLst>
      <p:ext uri="{BB962C8B-B14F-4D97-AF65-F5344CB8AC3E}">
        <p14:creationId xmlns:p14="http://schemas.microsoft.com/office/powerpoint/2010/main" val="124395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05954-07F7-419B-AA4C-F547484A3207}" type="slidenum">
              <a:rPr lang="en-US" smtClean="0"/>
              <a:t>7</a:t>
            </a:fld>
            <a:endParaRPr lang="en-US" dirty="0"/>
          </a:p>
        </p:txBody>
      </p:sp>
    </p:spTree>
    <p:extLst>
      <p:ext uri="{BB962C8B-B14F-4D97-AF65-F5344CB8AC3E}">
        <p14:creationId xmlns:p14="http://schemas.microsoft.com/office/powerpoint/2010/main" val="422148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05954-07F7-419B-AA4C-F547484A3207}" type="slidenum">
              <a:rPr lang="en-US" smtClean="0"/>
              <a:t>8</a:t>
            </a:fld>
            <a:endParaRPr lang="en-US" dirty="0"/>
          </a:p>
        </p:txBody>
      </p:sp>
    </p:spTree>
    <p:extLst>
      <p:ext uri="{BB962C8B-B14F-4D97-AF65-F5344CB8AC3E}">
        <p14:creationId xmlns:p14="http://schemas.microsoft.com/office/powerpoint/2010/main" val="1306166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05954-07F7-419B-AA4C-F547484A3207}" type="slidenum">
              <a:rPr lang="en-US" smtClean="0"/>
              <a:t>9</a:t>
            </a:fld>
            <a:endParaRPr lang="en-US" dirty="0"/>
          </a:p>
        </p:txBody>
      </p:sp>
    </p:spTree>
    <p:extLst>
      <p:ext uri="{BB962C8B-B14F-4D97-AF65-F5344CB8AC3E}">
        <p14:creationId xmlns:p14="http://schemas.microsoft.com/office/powerpoint/2010/main" val="353934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05954-07F7-419B-AA4C-F547484A3207}" type="slidenum">
              <a:rPr lang="en-US" smtClean="0"/>
              <a:t>10</a:t>
            </a:fld>
            <a:endParaRPr lang="en-US" dirty="0"/>
          </a:p>
        </p:txBody>
      </p:sp>
    </p:spTree>
    <p:extLst>
      <p:ext uri="{BB962C8B-B14F-4D97-AF65-F5344CB8AC3E}">
        <p14:creationId xmlns:p14="http://schemas.microsoft.com/office/powerpoint/2010/main" val="121445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5CCE89-CCAF-4AAE-8D1B-2F2B2B57B3D7}" type="slidenum">
              <a:rPr lang="en-US" smtClean="0"/>
              <a:pPr/>
              <a:t>20</a:t>
            </a:fld>
            <a:endParaRPr lang="en-US" dirty="0"/>
          </a:p>
        </p:txBody>
      </p:sp>
    </p:spTree>
    <p:extLst>
      <p:ext uri="{BB962C8B-B14F-4D97-AF65-F5344CB8AC3E}">
        <p14:creationId xmlns:p14="http://schemas.microsoft.com/office/powerpoint/2010/main" val="378842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05954-07F7-419B-AA4C-F547484A3207}" type="slidenum">
              <a:rPr lang="en-US" smtClean="0"/>
              <a:t>27</a:t>
            </a:fld>
            <a:endParaRPr lang="en-US" dirty="0"/>
          </a:p>
        </p:txBody>
      </p:sp>
    </p:spTree>
    <p:extLst>
      <p:ext uri="{BB962C8B-B14F-4D97-AF65-F5344CB8AC3E}">
        <p14:creationId xmlns:p14="http://schemas.microsoft.com/office/powerpoint/2010/main" val="3295177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142B6166-0F80-4A63-B319-3EB6A4F68327}"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432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2B6166-0F80-4A63-B319-3EB6A4F68327}" type="slidenum">
              <a:rPr lang="en-US" smtClean="0"/>
              <a:t>‹#›</a:t>
            </a:fld>
            <a:endParaRPr lang="en-US" dirty="0"/>
          </a:p>
        </p:txBody>
      </p:sp>
    </p:spTree>
    <p:extLst>
      <p:ext uri="{BB962C8B-B14F-4D97-AF65-F5344CB8AC3E}">
        <p14:creationId xmlns:p14="http://schemas.microsoft.com/office/powerpoint/2010/main" val="911592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B6166-0F80-4A63-B319-3EB6A4F68327}"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801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B6166-0F80-4A63-B319-3EB6A4F68327}"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892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B6166-0F80-4A63-B319-3EB6A4F68327}" type="slidenum">
              <a:rPr lang="en-US" smtClean="0"/>
              <a:t>‹#›</a:t>
            </a:fld>
            <a:endParaRPr lang="en-US" dirty="0"/>
          </a:p>
        </p:txBody>
      </p:sp>
    </p:spTree>
    <p:extLst>
      <p:ext uri="{BB962C8B-B14F-4D97-AF65-F5344CB8AC3E}">
        <p14:creationId xmlns:p14="http://schemas.microsoft.com/office/powerpoint/2010/main" val="3705289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B6166-0F80-4A63-B319-3EB6A4F68327}"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419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B6166-0F80-4A63-B319-3EB6A4F68327}"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577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B6166-0F80-4A63-B319-3EB6A4F68327}"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2883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B6166-0F80-4A63-B319-3EB6A4F68327}"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107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2643DD69-2659-49F8-92A1-E3D274CBD210}" type="slidenum">
              <a:rPr lang="en-US" altLang="en-US"/>
              <a:pPr>
                <a:defRPr/>
              </a:pPr>
              <a:t>‹#›</a:t>
            </a:fld>
            <a:endParaRPr lang="en-US" altLang="en-US" dirty="0"/>
          </a:p>
        </p:txBody>
      </p:sp>
    </p:spTree>
    <p:extLst>
      <p:ext uri="{BB962C8B-B14F-4D97-AF65-F5344CB8AC3E}">
        <p14:creationId xmlns:p14="http://schemas.microsoft.com/office/powerpoint/2010/main" val="298309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B6166-0F80-4A63-B319-3EB6A4F68327}" type="slidenum">
              <a:rPr lang="en-US" smtClean="0"/>
              <a:t>‹#›</a:t>
            </a:fld>
            <a:endParaRPr lang="en-US" dirty="0"/>
          </a:p>
        </p:txBody>
      </p:sp>
    </p:spTree>
    <p:extLst>
      <p:ext uri="{BB962C8B-B14F-4D97-AF65-F5344CB8AC3E}">
        <p14:creationId xmlns:p14="http://schemas.microsoft.com/office/powerpoint/2010/main" val="4040287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B6166-0F80-4A63-B319-3EB6A4F68327}"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5029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2B6166-0F80-4A63-B319-3EB6A4F68327}" type="slidenum">
              <a:rPr lang="en-US" smtClean="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25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2B6166-0F80-4A63-B319-3EB6A4F68327}"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320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2B6166-0F80-4A63-B319-3EB6A4F68327}"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407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2B6166-0F80-4A63-B319-3EB6A4F68327}" type="slidenum">
              <a:rPr lang="en-US" smtClean="0"/>
              <a:t>‹#›</a:t>
            </a:fld>
            <a:endParaRPr lang="en-US" dirty="0"/>
          </a:p>
        </p:txBody>
      </p:sp>
    </p:spTree>
    <p:extLst>
      <p:ext uri="{BB962C8B-B14F-4D97-AF65-F5344CB8AC3E}">
        <p14:creationId xmlns:p14="http://schemas.microsoft.com/office/powerpoint/2010/main" val="2133004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2B6166-0F80-4A63-B319-3EB6A4F68327}"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334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14955-782E-49C4-9D4F-C19B4B845B62}"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2B6166-0F80-4A63-B319-3EB6A4F68327}" type="slidenum">
              <a:rPr lang="en-US" smtClean="0"/>
              <a:t>‹#›</a:t>
            </a:fld>
            <a:endParaRPr lang="en-US" dirty="0"/>
          </a:p>
        </p:txBody>
      </p:sp>
    </p:spTree>
    <p:extLst>
      <p:ext uri="{BB962C8B-B14F-4D97-AF65-F5344CB8AC3E}">
        <p14:creationId xmlns:p14="http://schemas.microsoft.com/office/powerpoint/2010/main" val="2065895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A114955-782E-49C4-9D4F-C19B4B845B62}" type="datetimeFigureOut">
              <a:rPr lang="en-US" smtClean="0"/>
              <a:t>11/1/2022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42B6166-0F80-4A63-B319-3EB6A4F68327}" type="slidenum">
              <a:rPr lang="en-US" smtClean="0"/>
              <a:t>‹#›</a:t>
            </a:fld>
            <a:endParaRPr lang="en-US" dirty="0"/>
          </a:p>
        </p:txBody>
      </p:sp>
    </p:spTree>
    <p:extLst>
      <p:ext uri="{BB962C8B-B14F-4D97-AF65-F5344CB8AC3E}">
        <p14:creationId xmlns:p14="http://schemas.microsoft.com/office/powerpoint/2010/main" val="13393920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hyperlink" Target="mailto:cindy.daniel@wvssac.org"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hyperlink" Target="https://pxhere.com/en/photo/1139580" TargetMode="Externa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33.jp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hyperlink" Target="mailto:alice.goodwin@wvssac.org" TargetMode="External"/><Relationship Id="rId4" Type="http://schemas.openxmlformats.org/officeDocument/2006/relationships/hyperlink" Target="http://www.wvssac.or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29.jpeg"/><Relationship Id="rId4"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png"/><Relationship Id="rId5" Type="http://schemas.openxmlformats.org/officeDocument/2006/relationships/hyperlink" Target="https://www.flickr.com/photos/spbatt/3928384579" TargetMode="Externa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png"/><Relationship Id="rId5" Type="http://schemas.openxmlformats.org/officeDocument/2006/relationships/image" Target="../media/image39.sv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8.pn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hyperlink" Target="http://www.wvssac.org/" TargetMode="Externa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g"/><Relationship Id="rId5" Type="http://schemas.openxmlformats.org/officeDocument/2006/relationships/hyperlink" Target="http://www.wvssac.org/" TargetMode="Externa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13358" y="922656"/>
            <a:ext cx="7944374" cy="361581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438400" y="4572000"/>
            <a:ext cx="7696200" cy="1569660"/>
          </a:xfrm>
          <a:prstGeom prst="rect">
            <a:avLst/>
          </a:prstGeom>
          <a:noFill/>
        </p:spPr>
        <p:txBody>
          <a:bodyPr wrap="square" rtlCol="0">
            <a:spAutoFit/>
          </a:bodyPr>
          <a:lstStyle/>
          <a:p>
            <a:pPr algn="ctr"/>
            <a:r>
              <a:rPr lang="en-US" sz="4800" b="1" dirty="0">
                <a:latin typeface="Bernard MT Condensed" pitchFamily="18" charset="0"/>
              </a:rPr>
              <a:t>2022-23</a:t>
            </a:r>
          </a:p>
          <a:p>
            <a:pPr algn="ctr"/>
            <a:r>
              <a:rPr lang="en-US" sz="4800" b="1" dirty="0">
                <a:latin typeface="Bernard MT Condensed" pitchFamily="18" charset="0"/>
              </a:rPr>
              <a:t>WVSSAC Swim Rules Clinic</a:t>
            </a:r>
          </a:p>
        </p:txBody>
      </p:sp>
      <p:pic>
        <p:nvPicPr>
          <p:cNvPr id="12" name="Audio 11">
            <a:hlinkClick r:id="" action="ppaction://media"/>
            <a:extLst>
              <a:ext uri="{FF2B5EF4-FFF2-40B4-BE49-F238E27FC236}">
                <a16:creationId xmlns:a16="http://schemas.microsoft.com/office/drawing/2014/main" id="{AC7E7A50-45C1-7591-5859-A4FF839B3E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74762944"/>
      </p:ext>
    </p:extLst>
  </p:cSld>
  <p:clrMapOvr>
    <a:masterClrMapping/>
  </p:clrMapOvr>
  <p:transition advClick="0" advTm="102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Approved Health Care Providers Who Can Evaluate and Release to RTP</a:t>
            </a:r>
          </a:p>
        </p:txBody>
      </p:sp>
      <p:sp>
        <p:nvSpPr>
          <p:cNvPr id="3" name="Content Placeholder 2"/>
          <p:cNvSpPr>
            <a:spLocks noGrp="1"/>
          </p:cNvSpPr>
          <p:nvPr>
            <p:ph sz="half" idx="1"/>
          </p:nvPr>
        </p:nvSpPr>
        <p:spPr/>
        <p:txBody>
          <a:bodyPr>
            <a:normAutofit fontScale="77500" lnSpcReduction="20000"/>
          </a:bodyPr>
          <a:lstStyle/>
          <a:p>
            <a:pPr lvl="1"/>
            <a:r>
              <a:rPr lang="en-US" dirty="0"/>
              <a:t>Medical Doctor (MD)</a:t>
            </a:r>
            <a:endParaRPr lang="en-US" sz="3200" dirty="0"/>
          </a:p>
          <a:p>
            <a:pPr lvl="1"/>
            <a:r>
              <a:rPr lang="en-US" dirty="0"/>
              <a:t>Doctor of Osteopathy (DO)</a:t>
            </a:r>
            <a:endParaRPr lang="en-US" sz="3200" dirty="0"/>
          </a:p>
          <a:p>
            <a:pPr lvl="1"/>
            <a:r>
              <a:rPr lang="en-US" dirty="0"/>
              <a:t>Doctor of Chiropractic (DC)</a:t>
            </a:r>
            <a:endParaRPr lang="en-US" sz="3200" dirty="0"/>
          </a:p>
          <a:p>
            <a:pPr lvl="1"/>
            <a:r>
              <a:rPr lang="en-US" dirty="0"/>
              <a:t>Advanced Registered Nurse Practitioner (ARNP)</a:t>
            </a:r>
            <a:endParaRPr lang="en-US" sz="3200" dirty="0"/>
          </a:p>
          <a:p>
            <a:pPr lvl="1"/>
            <a:r>
              <a:rPr lang="en-US" dirty="0"/>
              <a:t>Physician Assistant (PA-C)</a:t>
            </a:r>
            <a:endParaRPr lang="en-US" sz="3200" dirty="0"/>
          </a:p>
          <a:p>
            <a:pPr lvl="1"/>
            <a:r>
              <a:rPr lang="en-US" dirty="0"/>
              <a:t>Licensed/Registered Certified Athletic Trainer (ATC/R, LAT, ATC)</a:t>
            </a:r>
            <a:endParaRPr lang="en-US" sz="3200" dirty="0"/>
          </a:p>
          <a:p>
            <a:pPr lvl="1"/>
            <a:r>
              <a:rPr lang="en-US" dirty="0"/>
              <a:t>Licensed Physical Therapist</a:t>
            </a:r>
            <a:endParaRPr lang="en-US" sz="3200" dirty="0"/>
          </a:p>
          <a:p>
            <a:pPr marL="0" indent="0">
              <a:buNone/>
            </a:pPr>
            <a:br>
              <a:rPr lang="en-US" dirty="0"/>
            </a:br>
            <a:endParaRPr lang="en-US" dirty="0"/>
          </a:p>
        </p:txBody>
      </p:sp>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185891" y="3050670"/>
            <a:ext cx="2857500" cy="1905000"/>
          </a:xfrm>
        </p:spPr>
      </p:pic>
      <p:pic>
        <p:nvPicPr>
          <p:cNvPr id="6" name="Audio 5">
            <a:hlinkClick r:id="" action="ppaction://media"/>
            <a:extLst>
              <a:ext uri="{FF2B5EF4-FFF2-40B4-BE49-F238E27FC236}">
                <a16:creationId xmlns:a16="http://schemas.microsoft.com/office/drawing/2014/main" id="{2929D93B-D585-BF1D-9673-6C51B8F19C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9930016"/>
      </p:ext>
    </p:extLst>
  </p:cSld>
  <p:clrMapOvr>
    <a:masterClrMapping/>
  </p:clrMapOvr>
  <mc:AlternateContent xmlns:mc="http://schemas.openxmlformats.org/markup-compatibility/2006" xmlns:p14="http://schemas.microsoft.com/office/powerpoint/2010/main">
    <mc:Choice Requires="p14">
      <p:transition spd="slow" p14:dur="2000" advTm="22205"/>
    </mc:Choice>
    <mc:Fallback xmlns="">
      <p:transition spd="slow" advTm="22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Time Out</a:t>
            </a:r>
          </a:p>
        </p:txBody>
      </p:sp>
      <p:sp>
        <p:nvSpPr>
          <p:cNvPr id="3" name="Text Placeholder 2"/>
          <p:cNvSpPr>
            <a:spLocks noGrp="1"/>
          </p:cNvSpPr>
          <p:nvPr>
            <p:ph type="body" sz="half" idx="1"/>
          </p:nvPr>
        </p:nvSpPr>
        <p:spPr/>
        <p:txBody>
          <a:bodyPr>
            <a:normAutofit/>
          </a:bodyPr>
          <a:lstStyle/>
          <a:p>
            <a:r>
              <a:rPr lang="en-US" dirty="0"/>
              <a:t>Short, pre-game meeting so that everyone knows what emergency personnel, supplies, and equipment are on site and available in case of an emergency.</a:t>
            </a:r>
          </a:p>
          <a:p>
            <a:r>
              <a:rPr lang="en-US" dirty="0"/>
              <a:t>Athletic trainer responsible for the meeting.  If no athletic trainer is present, head coach of home school is responsible. </a:t>
            </a:r>
          </a:p>
          <a:p>
            <a:r>
              <a:rPr lang="en-US" dirty="0"/>
              <a:t>Refer to Sports Medicine Packet for more information. </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47144" y="1832356"/>
            <a:ext cx="2013429" cy="1510072"/>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4454" y="3185047"/>
            <a:ext cx="2035831" cy="152687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6257" y="2130583"/>
            <a:ext cx="1824028" cy="136802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762150" y="3176588"/>
            <a:ext cx="1880358" cy="1377950"/>
          </a:xfrm>
          <a:prstGeom prst="rect">
            <a:avLst/>
          </a:prstGeom>
        </p:spPr>
      </p:pic>
      <p:pic>
        <p:nvPicPr>
          <p:cNvPr id="6" name="Audio 5">
            <a:hlinkClick r:id="" action="ppaction://media"/>
            <a:extLst>
              <a:ext uri="{FF2B5EF4-FFF2-40B4-BE49-F238E27FC236}">
                <a16:creationId xmlns:a16="http://schemas.microsoft.com/office/drawing/2014/main" id="{37390212-E7A9-0770-EFA2-C742D3FFCF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21485898"/>
      </p:ext>
    </p:extLst>
  </p:cSld>
  <p:clrMapOvr>
    <a:masterClrMapping/>
  </p:clrMapOvr>
  <mc:AlternateContent xmlns:mc="http://schemas.openxmlformats.org/markup-compatibility/2006" xmlns:p14="http://schemas.microsoft.com/office/powerpoint/2010/main">
    <mc:Choice Requires="p14">
      <p:transition spd="slow" p14:dur="2000" advTm="33427"/>
    </mc:Choice>
    <mc:Fallback xmlns="">
      <p:transition spd="slow" advTm="3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F790-6BC4-92EA-B0B1-69A298439231}"/>
              </a:ext>
            </a:extLst>
          </p:cNvPr>
          <p:cNvSpPr>
            <a:spLocks noGrp="1"/>
          </p:cNvSpPr>
          <p:nvPr>
            <p:ph type="title"/>
          </p:nvPr>
        </p:nvSpPr>
        <p:spPr/>
        <p:txBody>
          <a:bodyPr/>
          <a:lstStyle/>
          <a:p>
            <a:r>
              <a:rPr lang="en-US" dirty="0"/>
              <a:t>NEW HEAT ILLNESS POLICY</a:t>
            </a:r>
          </a:p>
        </p:txBody>
      </p:sp>
      <p:sp>
        <p:nvSpPr>
          <p:cNvPr id="3" name="Content Placeholder 2">
            <a:extLst>
              <a:ext uri="{FF2B5EF4-FFF2-40B4-BE49-F238E27FC236}">
                <a16:creationId xmlns:a16="http://schemas.microsoft.com/office/drawing/2014/main" id="{73797E24-7A0C-1E2A-7D73-91B03DC5A6FF}"/>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policy applies to all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practice and conditioning activities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season, out of season, summer) in which heat illness poses a risk, both outdoor and indoor. </a:t>
            </a:r>
          </a:p>
          <a:p>
            <a:pPr marL="40005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Prevention: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Coaches will be notified of any student athlete with pre-existing conditions that place the individual at higher risk of exertional heat illness</a:t>
            </a:r>
          </a:p>
          <a:p>
            <a:pPr marL="22860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Monitoring: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Monitoring will occur at the beginning of each practice or conditioning session, and continue every 30 minutes during the activity, using a Wet Bulb Globe Thermometer (WBGT) device. The monitoring will be recorded either in a hard copy or stored in the device. Modifications will be made as follows:</a:t>
            </a:r>
          </a:p>
          <a:p>
            <a:endParaRPr lang="en-US" dirty="0"/>
          </a:p>
        </p:txBody>
      </p:sp>
      <p:pic>
        <p:nvPicPr>
          <p:cNvPr id="5" name="Picture 4" descr="Icon&#10;&#10;Description automatically generated">
            <a:extLst>
              <a:ext uri="{FF2B5EF4-FFF2-40B4-BE49-F238E27FC236}">
                <a16:creationId xmlns:a16="http://schemas.microsoft.com/office/drawing/2014/main" id="{DB998D61-847B-5779-CB03-AF6C0315A4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1828" y="858052"/>
            <a:ext cx="1594245" cy="1427947"/>
          </a:xfrm>
          <a:prstGeom prst="rect">
            <a:avLst/>
          </a:prstGeom>
        </p:spPr>
      </p:pic>
      <p:pic>
        <p:nvPicPr>
          <p:cNvPr id="6" name="Audio 5">
            <a:hlinkClick r:id="" action="ppaction://media"/>
            <a:extLst>
              <a:ext uri="{FF2B5EF4-FFF2-40B4-BE49-F238E27FC236}">
                <a16:creationId xmlns:a16="http://schemas.microsoft.com/office/drawing/2014/main" id="{CFE768EA-83AF-51FF-6E23-003E39CEDA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9271164"/>
      </p:ext>
    </p:extLst>
  </p:cSld>
  <p:clrMapOvr>
    <a:masterClrMapping/>
  </p:clrMapOvr>
  <mc:AlternateContent xmlns:mc="http://schemas.openxmlformats.org/markup-compatibility/2006" xmlns:p14="http://schemas.microsoft.com/office/powerpoint/2010/main">
    <mc:Choice Requires="p14">
      <p:transition spd="slow" p14:dur="2000" advTm="46189"/>
    </mc:Choice>
    <mc:Fallback xmlns="">
      <p:transition spd="slow" advTm="4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65BC-0147-B74C-AD2D-83270AD1BEDD}"/>
              </a:ext>
            </a:extLst>
          </p:cNvPr>
          <p:cNvSpPr>
            <a:spLocks noGrp="1"/>
          </p:cNvSpPr>
          <p:nvPr>
            <p:ph type="title"/>
          </p:nvPr>
        </p:nvSpPr>
        <p:spPr>
          <a:xfrm>
            <a:off x="1295401" y="4564524"/>
            <a:ext cx="9601196" cy="1285131"/>
          </a:xfrm>
        </p:spPr>
        <p:txBody>
          <a:bodyPr>
            <a:normAutofit/>
          </a:bodyPr>
          <a:lstStyle/>
          <a:p>
            <a:r>
              <a:rPr lang="en-US" dirty="0">
                <a:solidFill>
                  <a:srgbClr val="262626"/>
                </a:solidFill>
              </a:rPr>
              <a:t>NEW HEAT ILLNESS POLICY</a:t>
            </a:r>
          </a:p>
        </p:txBody>
      </p:sp>
      <p:graphicFrame>
        <p:nvGraphicFramePr>
          <p:cNvPr id="7" name="Content Placeholder 6">
            <a:extLst>
              <a:ext uri="{FF2B5EF4-FFF2-40B4-BE49-F238E27FC236}">
                <a16:creationId xmlns:a16="http://schemas.microsoft.com/office/drawing/2014/main" id="{C06BF6DA-8F28-902E-BA6B-D9D9C505C964}"/>
              </a:ext>
            </a:extLst>
          </p:cNvPr>
          <p:cNvGraphicFramePr>
            <a:graphicFrameLocks noGrp="1"/>
          </p:cNvGraphicFramePr>
          <p:nvPr>
            <p:ph idx="1"/>
          </p:nvPr>
        </p:nvGraphicFramePr>
        <p:xfrm>
          <a:off x="1462921" y="1270754"/>
          <a:ext cx="9256446" cy="4252967"/>
        </p:xfrm>
        <a:graphic>
          <a:graphicData uri="http://schemas.openxmlformats.org/drawingml/2006/table">
            <a:tbl>
              <a:tblPr firstRow="1" firstCol="1" bandRow="1"/>
              <a:tblGrid>
                <a:gridCol w="1987818">
                  <a:extLst>
                    <a:ext uri="{9D8B030D-6E8A-4147-A177-3AD203B41FA5}">
                      <a16:colId xmlns:a16="http://schemas.microsoft.com/office/drawing/2014/main" val="2596037734"/>
                    </a:ext>
                  </a:extLst>
                </a:gridCol>
                <a:gridCol w="7268628">
                  <a:extLst>
                    <a:ext uri="{9D8B030D-6E8A-4147-A177-3AD203B41FA5}">
                      <a16:colId xmlns:a16="http://schemas.microsoft.com/office/drawing/2014/main" val="4003518573"/>
                    </a:ext>
                  </a:extLst>
                </a:gridCol>
              </a:tblGrid>
              <a:tr h="367623">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Times New Roman" panose="02020603050405020304" pitchFamily="18" charset="0"/>
                        </a:rPr>
                        <a:t>WBGT Reading</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Times New Roman" panose="02020603050405020304" pitchFamily="18" charset="0"/>
                        </a:rPr>
                        <a:t>Activity Guidelines/Modifications</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008706"/>
                  </a:ext>
                </a:extLst>
              </a:tr>
              <a:tr h="660084">
                <a:tc>
                  <a:txBody>
                    <a:bodyPr/>
                    <a:lstStyle/>
                    <a:p>
                      <a:pPr marL="0" marR="0" algn="l" fontAlgn="t">
                        <a:lnSpc>
                          <a:spcPct val="107000"/>
                        </a:lnSpc>
                        <a:spcBef>
                          <a:spcPts val="0"/>
                        </a:spcBef>
                        <a:spcAft>
                          <a:spcPts val="0"/>
                        </a:spcAft>
                      </a:pP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Under 82.0</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l" fontAlgn="t">
                        <a:lnSpc>
                          <a:spcPct val="107000"/>
                        </a:lnSpc>
                        <a:spcBef>
                          <a:spcPts val="0"/>
                        </a:spcBef>
                        <a:spcAft>
                          <a:spcPts val="0"/>
                        </a:spcAft>
                      </a:pP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Normal activities. Provide at least three separate rest breaks each hour with a minimum duration of three minutes each during the workout.</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250980483"/>
                  </a:ext>
                </a:extLst>
              </a:tr>
              <a:tr h="660084">
                <a:tc>
                  <a:txBody>
                    <a:bodyPr/>
                    <a:lstStyle/>
                    <a:p>
                      <a:pPr marL="0" marR="0" algn="l" fontAlgn="t">
                        <a:lnSpc>
                          <a:spcPct val="107000"/>
                        </a:lnSpc>
                        <a:spcBef>
                          <a:spcPts val="0"/>
                        </a:spcBef>
                        <a:spcAft>
                          <a:spcPts val="0"/>
                        </a:spcAft>
                      </a:pPr>
                      <a:r>
                        <a:rPr lang="en-US" sz="12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82.0-86.9</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fontAlgn="t">
                        <a:lnSpc>
                          <a:spcPct val="107000"/>
                        </a:lnSpc>
                        <a:spcBef>
                          <a:spcPts val="0"/>
                        </a:spcBef>
                        <a:spcAft>
                          <a:spcPts val="0"/>
                        </a:spcAft>
                      </a:pPr>
                      <a:r>
                        <a:rPr lang="en-US" sz="12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Use discretion for intense of prolonged exercise; watch at-risk players carefully. Provide at least three separate rest breaks each hour with a minimum duration of 4 minutes each.</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64860260"/>
                  </a:ext>
                </a:extLst>
              </a:tr>
              <a:tr h="1245006">
                <a:tc>
                  <a:txBody>
                    <a:bodyPr/>
                    <a:lstStyle/>
                    <a:p>
                      <a:pPr marL="0" marR="0" algn="l" fontAlgn="t">
                        <a:lnSpc>
                          <a:spcPct val="107000"/>
                        </a:lnSpc>
                        <a:spcBef>
                          <a:spcPts val="0"/>
                        </a:spcBef>
                        <a:spcAft>
                          <a:spcPts val="0"/>
                        </a:spcAft>
                      </a:pP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87.0-89.9</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l" fontAlgn="t">
                        <a:lnSpc>
                          <a:spcPct val="107000"/>
                        </a:lnSpc>
                        <a:spcBef>
                          <a:spcPts val="0"/>
                        </a:spcBef>
                        <a:spcAft>
                          <a:spcPts val="0"/>
                        </a:spcAft>
                      </a:pP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Maximum practice time is 2 hours. </a:t>
                      </a:r>
                      <a:r>
                        <a:rPr lang="en-US" sz="12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 football</a:t>
                      </a: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players are restricted to helmet, shoulder pads, and shorts during practice, and all protective equipment must be removed during conditioning activities. If the WBGT rises to this level during practice, players may continue to work out wearing football pants without changing to shorts. </a:t>
                      </a:r>
                      <a:r>
                        <a:rPr lang="en-US" sz="12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 all sports: </a:t>
                      </a: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Provide at least four separate rest breaks each hour with a minimum duration of 4 minutes each.</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820947081"/>
                  </a:ext>
                </a:extLst>
              </a:tr>
              <a:tr h="952547">
                <a:tc>
                  <a:txBody>
                    <a:bodyPr/>
                    <a:lstStyle/>
                    <a:p>
                      <a:pPr marL="0" marR="0" algn="l" fontAlgn="t">
                        <a:lnSpc>
                          <a:spcPct val="107000"/>
                        </a:lnSpc>
                        <a:spcBef>
                          <a:spcPts val="0"/>
                        </a:spcBef>
                        <a:spcAft>
                          <a:spcPts val="0"/>
                        </a:spcAft>
                      </a:pP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90.0-92.0</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l" fontAlgn="t">
                        <a:lnSpc>
                          <a:spcPct val="107000"/>
                        </a:lnSpc>
                        <a:spcBef>
                          <a:spcPts val="0"/>
                        </a:spcBef>
                        <a:spcAft>
                          <a:spcPts val="0"/>
                        </a:spcAft>
                      </a:pP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Maximum practice time is 1 hour. </a:t>
                      </a:r>
                      <a:r>
                        <a:rPr lang="en-US" sz="12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 football</a:t>
                      </a: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no protective equipment may be worn during practice, and there may be no conditioning activities. </a:t>
                      </a:r>
                      <a:r>
                        <a:rPr lang="en-US" sz="12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 all sports</a:t>
                      </a: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There must be 20 minutes of rest breaks distributed throughout the hour of practice.</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577140821"/>
                  </a:ext>
                </a:extLst>
              </a:tr>
              <a:tr h="367623">
                <a:tc>
                  <a:txBody>
                    <a:bodyPr/>
                    <a:lstStyle/>
                    <a:p>
                      <a:pPr marL="0" marR="0" algn="l" fontAlgn="t">
                        <a:lnSpc>
                          <a:spcPct val="107000"/>
                        </a:lnSpc>
                        <a:spcBef>
                          <a:spcPts val="0"/>
                        </a:spcBef>
                        <a:spcAft>
                          <a:spcPts val="0"/>
                        </a:spcAft>
                      </a:pP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Over 92.0</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l" fontAlgn="t">
                        <a:lnSpc>
                          <a:spcPct val="107000"/>
                        </a:lnSpc>
                        <a:spcBef>
                          <a:spcPts val="0"/>
                        </a:spcBef>
                        <a:spcAft>
                          <a:spcPts val="0"/>
                        </a:spcAft>
                      </a:pPr>
                      <a:r>
                        <a:rPr lang="en-US" sz="1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 outdoor workouts. Delay practice until a cooler WBGT level is reached. </a:t>
                      </a:r>
                      <a:endParaRPr lang="en-US" sz="1900" b="0" i="0" u="none" strike="noStrike" dirty="0">
                        <a:effectLst/>
                        <a:latin typeface="Arial" panose="020B0604020202020204" pitchFamily="34" charset="0"/>
                      </a:endParaRPr>
                    </a:p>
                  </a:txBody>
                  <a:tcPr marL="73124" marR="73124" marT="101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798722369"/>
                  </a:ext>
                </a:extLst>
              </a:tr>
            </a:tbl>
          </a:graphicData>
        </a:graphic>
      </p:graphicFrame>
      <p:pic>
        <p:nvPicPr>
          <p:cNvPr id="4" name="Audio 3">
            <a:hlinkClick r:id="" action="ppaction://media"/>
            <a:extLst>
              <a:ext uri="{FF2B5EF4-FFF2-40B4-BE49-F238E27FC236}">
                <a16:creationId xmlns:a16="http://schemas.microsoft.com/office/drawing/2014/main" id="{C9162272-6D88-B88C-5A6E-55ED824F6A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33680095"/>
      </p:ext>
    </p:extLst>
  </p:cSld>
  <p:clrMapOvr>
    <a:masterClrMapping/>
  </p:clrMapOvr>
  <mc:AlternateContent xmlns:mc="http://schemas.openxmlformats.org/markup-compatibility/2006" xmlns:p14="http://schemas.microsoft.com/office/powerpoint/2010/main">
    <mc:Choice Requires="p14">
      <p:transition spd="slow" p14:dur="2000" advTm="13022"/>
    </mc:Choice>
    <mc:Fallback xmlns="">
      <p:transition spd="slow" advTm="13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7B10-0236-050A-77DF-166CD6E343F4}"/>
              </a:ext>
            </a:extLst>
          </p:cNvPr>
          <p:cNvSpPr>
            <a:spLocks noGrp="1"/>
          </p:cNvSpPr>
          <p:nvPr>
            <p:ph type="title"/>
          </p:nvPr>
        </p:nvSpPr>
        <p:spPr>
          <a:xfrm>
            <a:off x="804421" y="796374"/>
            <a:ext cx="10583158" cy="880027"/>
          </a:xfrm>
        </p:spPr>
        <p:txBody>
          <a:bodyPr vert="horz" lIns="91440" tIns="45720" rIns="91440" bIns="45720" rtlCol="0" anchor="ctr">
            <a:normAutofit/>
          </a:bodyPr>
          <a:lstStyle/>
          <a:p>
            <a:r>
              <a:rPr lang="en-US" dirty="0">
                <a:solidFill>
                  <a:schemeClr val="tx1"/>
                </a:solidFill>
              </a:rPr>
              <a:t>NEW HEAT ILLNESS POLICY </a:t>
            </a:r>
          </a:p>
        </p:txBody>
      </p:sp>
      <p:sp>
        <p:nvSpPr>
          <p:cNvPr id="4" name="TextBox 3">
            <a:extLst>
              <a:ext uri="{FF2B5EF4-FFF2-40B4-BE49-F238E27FC236}">
                <a16:creationId xmlns:a16="http://schemas.microsoft.com/office/drawing/2014/main" id="{98A7D1CA-7DE0-72FB-EF2C-771B187CD2C9}"/>
              </a:ext>
            </a:extLst>
          </p:cNvPr>
          <p:cNvSpPr txBox="1"/>
          <p:nvPr/>
        </p:nvSpPr>
        <p:spPr>
          <a:xfrm>
            <a:off x="604837" y="2612255"/>
            <a:ext cx="11099356" cy="3957875"/>
          </a:xfrm>
          <a:prstGeom prst="rect">
            <a:avLst/>
          </a:prstGeom>
        </p:spPr>
        <p:txBody>
          <a:bodyPr vert="horz" lIns="91440" tIns="45720" rIns="91440" bIns="45720" rtlCol="0" anchor="t">
            <a:normAutofit/>
          </a:bodyPr>
          <a:lstStyle/>
          <a:p>
            <a:pPr marL="685800" marR="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Monitoring of student athlete safety will be continuous during any physical activity. School staff should be educated on the signs and symptoms of exertional heat illness. The signs and symptoms include, but are not limited to:</a:t>
            </a:r>
          </a:p>
          <a:p>
            <a:pPr marL="685800" marR="0">
              <a:spcBef>
                <a:spcPct val="20000"/>
              </a:spcBef>
              <a:spcAft>
                <a:spcPts val="600"/>
              </a:spcAft>
              <a:buClr>
                <a:schemeClr val="accent1"/>
              </a:buClr>
              <a:buSzPct val="115000"/>
            </a:pPr>
            <a:endParaRPr lang="en-US" sz="2400" dirty="0">
              <a:solidFill>
                <a:schemeClr val="tx1">
                  <a:lumMod val="85000"/>
                  <a:lumOff val="15000"/>
                </a:schemeClr>
              </a:solidFill>
            </a:endParaRPr>
          </a:p>
          <a:p>
            <a:pPr marL="685800" marR="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	</a:t>
            </a:r>
            <a:r>
              <a:rPr lang="en-US" sz="2400" b="1" dirty="0">
                <a:solidFill>
                  <a:schemeClr val="tx1">
                    <a:lumMod val="85000"/>
                    <a:lumOff val="15000"/>
                  </a:schemeClr>
                </a:solidFill>
              </a:rPr>
              <a:t>Headache, confusion or “out of it” look, disorientation, or dizziness, altered consciousness or coma, nausea or vomiting, diarrhea, hot and moist or dry skin. A rectal temperature greater than 104 F at time of incident indicates exertional heat stroke. </a:t>
            </a:r>
          </a:p>
          <a:p>
            <a:pPr marL="685800" marR="0">
              <a:spcBef>
                <a:spcPct val="20000"/>
              </a:spcBef>
              <a:spcAft>
                <a:spcPts val="600"/>
              </a:spcAft>
              <a:buClr>
                <a:schemeClr val="accent1"/>
              </a:buClr>
              <a:buSzPct val="115000"/>
              <a:buFont typeface="Arial"/>
              <a:buChar char="•"/>
            </a:pPr>
            <a:endParaRPr lang="en-US" b="1" dirty="0">
              <a:solidFill>
                <a:schemeClr val="tx1">
                  <a:lumMod val="85000"/>
                  <a:lumOff val="15000"/>
                </a:schemeClr>
              </a:solidFill>
            </a:endParaRPr>
          </a:p>
        </p:txBody>
      </p:sp>
      <p:pic>
        <p:nvPicPr>
          <p:cNvPr id="5" name="Picture 4" descr="Icon&#10;&#10;Description automatically generated">
            <a:extLst>
              <a:ext uri="{FF2B5EF4-FFF2-40B4-BE49-F238E27FC236}">
                <a16:creationId xmlns:a16="http://schemas.microsoft.com/office/drawing/2014/main" id="{B99E4986-1E5D-61F5-E15D-B1EA842589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0477" y="607813"/>
            <a:ext cx="1331609" cy="1192707"/>
          </a:xfrm>
          <a:prstGeom prst="rect">
            <a:avLst/>
          </a:prstGeom>
        </p:spPr>
      </p:pic>
      <p:pic>
        <p:nvPicPr>
          <p:cNvPr id="6" name="Audio 5">
            <a:hlinkClick r:id="" action="ppaction://media"/>
            <a:extLst>
              <a:ext uri="{FF2B5EF4-FFF2-40B4-BE49-F238E27FC236}">
                <a16:creationId xmlns:a16="http://schemas.microsoft.com/office/drawing/2014/main" id="{C7BCCC7C-5200-D203-F82C-E73A94A902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19084732"/>
      </p:ext>
    </p:extLst>
  </p:cSld>
  <p:clrMapOvr>
    <a:masterClrMapping/>
  </p:clrMapOvr>
  <mc:AlternateContent xmlns:mc="http://schemas.openxmlformats.org/markup-compatibility/2006" xmlns:p14="http://schemas.microsoft.com/office/powerpoint/2010/main">
    <mc:Choice Requires="p14">
      <p:transition spd="slow" p14:dur="2000" advTm="22079"/>
    </mc:Choice>
    <mc:Fallback xmlns="">
      <p:transition spd="slow" advTm="2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FBBA-C246-9923-3D07-7B5D13ED01CF}"/>
              </a:ext>
            </a:extLst>
          </p:cNvPr>
          <p:cNvSpPr>
            <a:spLocks noGrp="1"/>
          </p:cNvSpPr>
          <p:nvPr>
            <p:ph type="title"/>
          </p:nvPr>
        </p:nvSpPr>
        <p:spPr>
          <a:xfrm>
            <a:off x="804421" y="796374"/>
            <a:ext cx="10583158" cy="880027"/>
          </a:xfrm>
        </p:spPr>
        <p:txBody>
          <a:bodyPr>
            <a:normAutofit/>
          </a:bodyPr>
          <a:lstStyle/>
          <a:p>
            <a:r>
              <a:rPr lang="en-US" dirty="0">
                <a:solidFill>
                  <a:schemeClr val="tx1"/>
                </a:solidFill>
              </a:rPr>
              <a:t>NEW HEAT ILLNESS POLICY</a:t>
            </a:r>
          </a:p>
        </p:txBody>
      </p:sp>
      <p:sp>
        <p:nvSpPr>
          <p:cNvPr id="3" name="Content Placeholder 2">
            <a:extLst>
              <a:ext uri="{FF2B5EF4-FFF2-40B4-BE49-F238E27FC236}">
                <a16:creationId xmlns:a16="http://schemas.microsoft.com/office/drawing/2014/main" id="{90A6BE33-E4A8-DEBB-ED2E-F46DAEB5AF00}"/>
              </a:ext>
            </a:extLst>
          </p:cNvPr>
          <p:cNvSpPr>
            <a:spLocks noGrp="1"/>
          </p:cNvSpPr>
          <p:nvPr>
            <p:ph idx="1"/>
          </p:nvPr>
        </p:nvSpPr>
        <p:spPr>
          <a:xfrm>
            <a:off x="650746" y="2612255"/>
            <a:ext cx="11056621" cy="3900511"/>
          </a:xfrm>
        </p:spPr>
        <p:txBody>
          <a:bodyPr>
            <a:normAutofit/>
          </a:bodyPr>
          <a:lstStyle/>
          <a:p>
            <a:pPr marL="400050" marR="0" indent="0">
              <a:lnSpc>
                <a:spcPct val="90000"/>
              </a:lnSpc>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If a student athlete is suspected of having exertional heat stroke, EMS must be called immediately. However, anyone with exertional heat stroke must be COOLED FIRST and then transported by EMS.</a:t>
            </a:r>
          </a:p>
          <a:p>
            <a:pPr marL="400050" marR="0" indent="0">
              <a:lnSpc>
                <a:spcPct val="90000"/>
              </a:lnSpc>
              <a:spcBef>
                <a:spcPts val="0"/>
              </a:spcBef>
              <a:spcAft>
                <a:spcPts val="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indent="0">
              <a:lnSpc>
                <a:spcPct val="90000"/>
              </a:lnSpc>
              <a:spcBef>
                <a:spcPts val="0"/>
              </a:spcBef>
              <a:spcAft>
                <a:spcPts val="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indent="0">
              <a:lnSpc>
                <a:spcPct val="9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A cooling zone must be designated at each practice site. Treatment must include minimum:</a:t>
            </a:r>
          </a:p>
          <a:p>
            <a:pPr marL="400050" marR="0" indent="0">
              <a:lnSpc>
                <a:spcPct val="9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-Removing excess clothing</a:t>
            </a:r>
          </a:p>
          <a:p>
            <a:pPr marL="400050" marR="0" indent="0">
              <a:lnSpc>
                <a:spcPct val="9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-Placing patient in a cold-water immersion tub (35-59 F), or ice floating on top of tub if no   thermometer available to check water temperature</a:t>
            </a:r>
          </a:p>
          <a:p>
            <a:pPr marL="400050" marR="0" indent="0">
              <a:lnSpc>
                <a:spcPct val="9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400050" marR="0" indent="0">
              <a:lnSpc>
                <a:spcPct val="9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400050" marR="0" indent="0">
              <a:lnSpc>
                <a:spcPct val="90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Once diagnosed with exertional heat illness, the student athlete must complete a rest period and/or obtain medical clearance from a physician before returning to play, depending on the type of illness diagnosed. </a:t>
            </a:r>
          </a:p>
          <a:p>
            <a:pPr>
              <a:lnSpc>
                <a:spcPct val="90000"/>
              </a:lnSpc>
            </a:pPr>
            <a:endParaRPr lang="en-US" sz="1700" dirty="0"/>
          </a:p>
        </p:txBody>
      </p:sp>
      <p:pic>
        <p:nvPicPr>
          <p:cNvPr id="5" name="Picture 4" descr="Icon&#10;&#10;Description automatically generated">
            <a:extLst>
              <a:ext uri="{FF2B5EF4-FFF2-40B4-BE49-F238E27FC236}">
                <a16:creationId xmlns:a16="http://schemas.microsoft.com/office/drawing/2014/main" id="{E647677B-5B3E-35DC-BA31-33D6D0A3A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1515" y="553452"/>
            <a:ext cx="1366064" cy="1223568"/>
          </a:xfrm>
          <a:prstGeom prst="rect">
            <a:avLst/>
          </a:prstGeom>
        </p:spPr>
      </p:pic>
      <p:pic>
        <p:nvPicPr>
          <p:cNvPr id="6" name="Audio 5">
            <a:hlinkClick r:id="" action="ppaction://media"/>
            <a:extLst>
              <a:ext uri="{FF2B5EF4-FFF2-40B4-BE49-F238E27FC236}">
                <a16:creationId xmlns:a16="http://schemas.microsoft.com/office/drawing/2014/main" id="{83DC8B1A-382C-ACEE-3549-C9B1ABF8B5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04511763"/>
      </p:ext>
    </p:extLst>
  </p:cSld>
  <p:clrMapOvr>
    <a:masterClrMapping/>
  </p:clrMapOvr>
  <mc:AlternateContent xmlns:mc="http://schemas.openxmlformats.org/markup-compatibility/2006" xmlns:p14="http://schemas.microsoft.com/office/powerpoint/2010/main">
    <mc:Choice Requires="p14">
      <p:transition spd="slow" p14:dur="2000" advTm="33028"/>
    </mc:Choice>
    <mc:Fallback xmlns="">
      <p:transition spd="slow" advTm="33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Other Important Information</a:t>
            </a:r>
          </a:p>
        </p:txBody>
      </p:sp>
      <p:sp>
        <p:nvSpPr>
          <p:cNvPr id="3" name="Content Placeholder 2"/>
          <p:cNvSpPr>
            <a:spLocks noGrp="1"/>
          </p:cNvSpPr>
          <p:nvPr>
            <p:ph sz="half" idx="1"/>
          </p:nvPr>
        </p:nvSpPr>
        <p:spPr/>
        <p:txBody>
          <a:bodyPr>
            <a:normAutofit fontScale="92500" lnSpcReduction="20000"/>
          </a:bodyPr>
          <a:lstStyle/>
          <a:p>
            <a:r>
              <a:rPr lang="en-US" dirty="0"/>
              <a:t>Non School Participation Rule</a:t>
            </a:r>
          </a:p>
          <a:p>
            <a:r>
              <a:rPr lang="en-US" dirty="0"/>
              <a:t>12 days of practice with the school team before first contest</a:t>
            </a:r>
          </a:p>
          <a:p>
            <a:r>
              <a:rPr lang="en-US" dirty="0"/>
              <a:t>Use of Pool – If 2 or more schools are using same pool – letter requesting permission. Keep separate.</a:t>
            </a:r>
          </a:p>
          <a:p>
            <a:r>
              <a:rPr lang="en-US" dirty="0"/>
              <a:t>Eligibility</a:t>
            </a:r>
          </a:p>
          <a:p>
            <a:r>
              <a:rPr lang="en-US" dirty="0"/>
              <a:t>Physical exams – parent and student signature</a:t>
            </a:r>
          </a:p>
        </p:txBody>
      </p:sp>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69026" y="2958627"/>
            <a:ext cx="3336925" cy="2504435"/>
          </a:xfrm>
        </p:spPr>
      </p:pic>
      <p:pic>
        <p:nvPicPr>
          <p:cNvPr id="5" name="Audio 4">
            <a:hlinkClick r:id="" action="ppaction://media"/>
            <a:extLst>
              <a:ext uri="{FF2B5EF4-FFF2-40B4-BE49-F238E27FC236}">
                <a16:creationId xmlns:a16="http://schemas.microsoft.com/office/drawing/2014/main" id="{0DE4B6BE-2E7B-CC69-715C-172B4DA756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56499529"/>
      </p:ext>
    </p:extLst>
  </p:cSld>
  <p:clrMapOvr>
    <a:masterClrMapping/>
  </p:clrMapOvr>
  <mc:AlternateContent xmlns:mc="http://schemas.openxmlformats.org/markup-compatibility/2006" xmlns:p14="http://schemas.microsoft.com/office/powerpoint/2010/main">
    <mc:Choice Requires="p14">
      <p:transition spd="slow" p14:dur="2000" advTm="56718"/>
    </mc:Choice>
    <mc:Fallback xmlns="">
      <p:transition spd="slow" advTm="5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 School Participation Rule 127-2-10</a:t>
            </a:r>
          </a:p>
        </p:txBody>
      </p:sp>
      <p:sp>
        <p:nvSpPr>
          <p:cNvPr id="3" name="Content Placeholder 2"/>
          <p:cNvSpPr>
            <a:spLocks noGrp="1"/>
          </p:cNvSpPr>
          <p:nvPr>
            <p:ph idx="1"/>
          </p:nvPr>
        </p:nvSpPr>
        <p:spPr/>
        <p:txBody>
          <a:bodyPr/>
          <a:lstStyle/>
          <a:p>
            <a:r>
              <a:rPr lang="en-US" dirty="0"/>
              <a:t>Swim is exempt provided that:</a:t>
            </a:r>
          </a:p>
          <a:p>
            <a:pPr lvl="1"/>
            <a:r>
              <a:rPr lang="en-US" dirty="0"/>
              <a:t>Participation is approved by the principal</a:t>
            </a:r>
          </a:p>
          <a:p>
            <a:pPr lvl="1"/>
            <a:r>
              <a:rPr lang="en-US" dirty="0"/>
              <a:t>The student misses no school sponsored contest involving that sport</a:t>
            </a:r>
          </a:p>
          <a:p>
            <a:pPr lvl="1"/>
            <a:endParaRPr lang="en-US" dirty="0"/>
          </a:p>
          <a:p>
            <a:pPr marL="457200" lvl="1" indent="0">
              <a:buNone/>
            </a:pPr>
            <a:r>
              <a:rPr lang="en-US" dirty="0">
                <a:solidFill>
                  <a:srgbClr val="FF0000"/>
                </a:solidFill>
              </a:rPr>
              <a:t>A student who violates this rule will be ineligible for participation in that sport for the remainder of the season.</a:t>
            </a:r>
          </a:p>
          <a:p>
            <a:pPr marL="457200" lvl="1" indent="0">
              <a:buNone/>
            </a:pPr>
            <a:r>
              <a:rPr lang="en-US" dirty="0">
                <a:solidFill>
                  <a:srgbClr val="FF0000"/>
                </a:solidFill>
              </a:rPr>
              <a:t>Note – 10.2.e – USA Swimming Junior National Championship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663" y="4903317"/>
            <a:ext cx="1774483" cy="1146983"/>
          </a:xfrm>
          <a:prstGeom prst="rect">
            <a:avLst/>
          </a:prstGeom>
        </p:spPr>
      </p:pic>
      <p:pic>
        <p:nvPicPr>
          <p:cNvPr id="6" name="Audio 5">
            <a:hlinkClick r:id="" action="ppaction://media"/>
            <a:extLst>
              <a:ext uri="{FF2B5EF4-FFF2-40B4-BE49-F238E27FC236}">
                <a16:creationId xmlns:a16="http://schemas.microsoft.com/office/drawing/2014/main" id="{205B03C9-9D9D-F996-F724-D4433C434E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89173608"/>
      </p:ext>
    </p:extLst>
  </p:cSld>
  <p:clrMapOvr>
    <a:masterClrMapping/>
  </p:clrMapOvr>
  <mc:AlternateContent xmlns:mc="http://schemas.openxmlformats.org/markup-compatibility/2006" xmlns:p14="http://schemas.microsoft.com/office/powerpoint/2010/main">
    <mc:Choice Requires="p14">
      <p:transition spd="slow" p14:dur="2000" advTm="121961"/>
    </mc:Choice>
    <mc:Fallback xmlns="">
      <p:transition spd="slow" advTm="12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 of Season Coaching</a:t>
            </a:r>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98575" y="2645380"/>
            <a:ext cx="4718050" cy="3140452"/>
          </a:xfrm>
        </p:spPr>
      </p:pic>
      <p:sp>
        <p:nvSpPr>
          <p:cNvPr id="4" name="Content Placeholder 3"/>
          <p:cNvSpPr>
            <a:spLocks noGrp="1"/>
          </p:cNvSpPr>
          <p:nvPr>
            <p:ph sz="half" idx="2"/>
          </p:nvPr>
        </p:nvSpPr>
        <p:spPr/>
        <p:txBody>
          <a:bodyPr/>
          <a:lstStyle/>
          <a:p>
            <a:r>
              <a:rPr lang="en-US" dirty="0"/>
              <a:t>3 week window</a:t>
            </a:r>
          </a:p>
          <a:p>
            <a:endParaRPr lang="en-US" dirty="0"/>
          </a:p>
          <a:p>
            <a:r>
              <a:rPr lang="en-US" dirty="0"/>
              <a:t>Flex Days – 12</a:t>
            </a:r>
          </a:p>
          <a:p>
            <a:endParaRPr lang="en-US" dirty="0"/>
          </a:p>
          <a:p>
            <a:r>
              <a:rPr lang="en-US" dirty="0"/>
              <a:t>Cannot work with students in grade span coached or one grade below in swim</a:t>
            </a:r>
          </a:p>
        </p:txBody>
      </p:sp>
      <p:pic>
        <p:nvPicPr>
          <p:cNvPr id="10" name="Audio 9">
            <a:hlinkClick r:id="" action="ppaction://media"/>
            <a:extLst>
              <a:ext uri="{FF2B5EF4-FFF2-40B4-BE49-F238E27FC236}">
                <a16:creationId xmlns:a16="http://schemas.microsoft.com/office/drawing/2014/main" id="{974C1201-ED74-3581-9DFA-CDB173213F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50579415"/>
      </p:ext>
    </p:extLst>
  </p:cSld>
  <p:clrMapOvr>
    <a:masterClrMapping/>
  </p:clrMapOvr>
  <mc:AlternateContent xmlns:mc="http://schemas.openxmlformats.org/markup-compatibility/2006" xmlns:p14="http://schemas.microsoft.com/office/powerpoint/2010/main">
    <mc:Choice Requires="p14">
      <p:transition spd="slow" p14:dur="2000" advTm="96433"/>
    </mc:Choice>
    <mc:Fallback xmlns="">
      <p:transition spd="slow" advTm="96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WVSSAC RULES</a:t>
            </a:r>
          </a:p>
        </p:txBody>
      </p:sp>
      <p:sp>
        <p:nvSpPr>
          <p:cNvPr id="3" name="Content Placeholder 2"/>
          <p:cNvSpPr>
            <a:spLocks noGrp="1"/>
          </p:cNvSpPr>
          <p:nvPr>
            <p:ph idx="1"/>
          </p:nvPr>
        </p:nvSpPr>
        <p:spPr/>
        <p:txBody>
          <a:bodyPr>
            <a:normAutofit/>
          </a:bodyPr>
          <a:lstStyle/>
          <a:p>
            <a:r>
              <a:rPr lang="en-US" dirty="0"/>
              <a:t>29 New Rules – Several were editorial </a:t>
            </a:r>
          </a:p>
          <a:p>
            <a:r>
              <a:rPr lang="en-US" dirty="0"/>
              <a:t>Age – 15 for MS, 19 for HS </a:t>
            </a:r>
            <a:r>
              <a:rPr lang="en-US" u="sng" dirty="0"/>
              <a:t>before July 1</a:t>
            </a:r>
          </a:p>
          <a:p>
            <a:r>
              <a:rPr lang="en-US" dirty="0"/>
              <a:t>Semester/Season – Six consecutive semesters after starting 6</a:t>
            </a:r>
            <a:r>
              <a:rPr lang="en-US" baseline="30000" dirty="0"/>
              <a:t>th</a:t>
            </a:r>
            <a:r>
              <a:rPr lang="en-US" dirty="0"/>
              <a:t> grade</a:t>
            </a:r>
          </a:p>
          <a:p>
            <a:r>
              <a:rPr lang="en-US" dirty="0"/>
              <a:t>International Students (Not through foreign exchange program) – JV only</a:t>
            </a:r>
          </a:p>
          <a:p>
            <a:r>
              <a:rPr lang="en-US" dirty="0"/>
              <a:t>Three -week period – may be by school if approved by county BOE</a:t>
            </a:r>
          </a:p>
          <a:p>
            <a:r>
              <a:rPr lang="en-US" dirty="0"/>
              <a:t>Robotics – now a WVSSAC sanctioned activity</a:t>
            </a:r>
          </a:p>
          <a:p>
            <a:pPr marL="457200" lvl="1"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9766" y="982132"/>
            <a:ext cx="1337093" cy="1197619"/>
          </a:xfrm>
          <a:prstGeom prst="rect">
            <a:avLst/>
          </a:prstGeom>
        </p:spPr>
      </p:pic>
      <p:pic>
        <p:nvPicPr>
          <p:cNvPr id="9" name="Audio 8">
            <a:hlinkClick r:id="" action="ppaction://media"/>
            <a:extLst>
              <a:ext uri="{FF2B5EF4-FFF2-40B4-BE49-F238E27FC236}">
                <a16:creationId xmlns:a16="http://schemas.microsoft.com/office/drawing/2014/main" id="{C8B158B7-1321-B2A2-5507-51402A372C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00225829"/>
      </p:ext>
    </p:extLst>
  </p:cSld>
  <p:clrMapOvr>
    <a:masterClrMapping/>
  </p:clrMapOvr>
  <mc:AlternateContent xmlns:mc="http://schemas.openxmlformats.org/markup-compatibility/2006" xmlns:p14="http://schemas.microsoft.com/office/powerpoint/2010/main">
    <mc:Choice Requires="p14">
      <p:transition spd="slow" p14:dur="2000" advTm="167947"/>
    </mc:Choice>
    <mc:Fallback xmlns="">
      <p:transition spd="slow" advTm="16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p:txBody>
          <a:bodyPr>
            <a:noAutofit/>
          </a:bodyPr>
          <a:lstStyle/>
          <a:p>
            <a:r>
              <a:rPr lang="en-US" sz="2800" dirty="0"/>
              <a:t>Cindy Daniel, Ed.D., Assistant Executive Director</a:t>
            </a:r>
          </a:p>
          <a:p>
            <a:r>
              <a:rPr lang="en-US" sz="2800" dirty="0"/>
              <a:t>304-485-5494 (O) or 304-552-7866 (C)</a:t>
            </a:r>
          </a:p>
          <a:p>
            <a:r>
              <a:rPr lang="en-US" sz="2800" dirty="0">
                <a:solidFill>
                  <a:schemeClr val="tx1"/>
                </a:solidFill>
                <a:hlinkClick r:id="rId5">
                  <a:extLst>
                    <a:ext uri="{A12FA001-AC4F-418D-AE19-62706E023703}">
                      <ahyp:hlinkClr xmlns:ahyp="http://schemas.microsoft.com/office/drawing/2018/hyperlinkcolor" val="tx"/>
                    </a:ext>
                  </a:extLst>
                </a:hlinkClick>
              </a:rPr>
              <a:t>cindy.daniel@wvssac.org</a:t>
            </a:r>
            <a:endParaRPr lang="en-US" sz="2800" dirty="0">
              <a:solidFill>
                <a:schemeClr val="tx1"/>
              </a:solidFill>
            </a:endParaRPr>
          </a:p>
          <a:p>
            <a:endParaRPr lang="en-US" sz="2800" dirty="0"/>
          </a:p>
          <a:p>
            <a:r>
              <a:rPr lang="en-US" sz="2800" dirty="0"/>
              <a:t>Scott Wilson, Rules Interpreter</a:t>
            </a:r>
          </a:p>
          <a:p>
            <a:r>
              <a:rPr lang="en-US" sz="2800" dirty="0"/>
              <a:t>sewjd@aol.com</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1" y="3886201"/>
            <a:ext cx="1643637" cy="1472187"/>
          </a:xfrm>
          <a:prstGeom prst="rect">
            <a:avLst/>
          </a:prstGeom>
        </p:spPr>
      </p:pic>
      <p:pic>
        <p:nvPicPr>
          <p:cNvPr id="8" name="Audio 7">
            <a:hlinkClick r:id="" action="ppaction://media"/>
            <a:extLst>
              <a:ext uri="{FF2B5EF4-FFF2-40B4-BE49-F238E27FC236}">
                <a16:creationId xmlns:a16="http://schemas.microsoft.com/office/drawing/2014/main" id="{344D95F5-EBB8-AD65-933E-84081FE1F9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50670313"/>
      </p:ext>
    </p:extLst>
  </p:cSld>
  <p:clrMapOvr>
    <a:masterClrMapping/>
  </p:clrMapOvr>
  <mc:AlternateContent xmlns:mc="http://schemas.openxmlformats.org/markup-compatibility/2006" xmlns:p14="http://schemas.microsoft.com/office/powerpoint/2010/main">
    <mc:Choice Requires="p14">
      <p:transition spd="slow" p14:dur="2000" advTm="29754"/>
    </mc:Choice>
    <mc:Fallback xmlns="">
      <p:transition spd="slow" advTm="2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384_0515 (2).JPG"/>
          <p:cNvPicPr>
            <a:picLocks noChangeAspect="1"/>
          </p:cNvPicPr>
          <p:nvPr/>
        </p:nvPicPr>
        <p:blipFill rotWithShape="1">
          <a:blip r:embed="rId5" cstate="print"/>
          <a:srcRect l="-30768" t="-23809" r="-24615" b="-38095"/>
          <a:stretch/>
        </p:blipFill>
        <p:spPr>
          <a:xfrm>
            <a:off x="6324600" y="1524000"/>
            <a:ext cx="3848100" cy="2590800"/>
          </a:xfrm>
          <a:prstGeom prst="rect">
            <a:avLst/>
          </a:prstGeom>
          <a:effectLst>
            <a:softEdge rad="127000"/>
          </a:effectLst>
        </p:spPr>
      </p:pic>
      <p:sp>
        <p:nvSpPr>
          <p:cNvPr id="4" name="Rectangle 3"/>
          <p:cNvSpPr/>
          <p:nvPr/>
        </p:nvSpPr>
        <p:spPr>
          <a:xfrm>
            <a:off x="2286000" y="533400"/>
            <a:ext cx="7620000" cy="762000"/>
          </a:xfrm>
          <a:prstGeom prst="rect">
            <a:avLst/>
          </a:prstGeom>
          <a:solidFill>
            <a:schemeClr val="bg1"/>
          </a:solidFill>
          <a:effectLst>
            <a:innerShdw blurRad="444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a:endParaRPr lang="en-US" dirty="0"/>
          </a:p>
        </p:txBody>
      </p:sp>
      <p:sp>
        <p:nvSpPr>
          <p:cNvPr id="2" name="Title 1"/>
          <p:cNvSpPr>
            <a:spLocks noGrp="1"/>
          </p:cNvSpPr>
          <p:nvPr>
            <p:ph type="title" idx="4294967295"/>
          </p:nvPr>
        </p:nvSpPr>
        <p:spPr>
          <a:xfrm>
            <a:off x="0" y="228600"/>
            <a:ext cx="8229600" cy="914400"/>
          </a:xfrm>
        </p:spPr>
        <p:txBody>
          <a:bodyPr>
            <a:normAutofit fontScale="90000"/>
          </a:bodyPr>
          <a:lstStyle/>
          <a:p>
            <a:br>
              <a:rPr lang="en-US" b="1" dirty="0"/>
            </a:br>
            <a:r>
              <a:rPr lang="en-US" b="1" dirty="0"/>
              <a:t>                               SEASON DATES</a:t>
            </a:r>
          </a:p>
        </p:txBody>
      </p:sp>
      <p:sp>
        <p:nvSpPr>
          <p:cNvPr id="3" name="Content Placeholder 2"/>
          <p:cNvSpPr>
            <a:spLocks noGrp="1"/>
          </p:cNvSpPr>
          <p:nvPr>
            <p:ph idx="4294967295"/>
          </p:nvPr>
        </p:nvSpPr>
        <p:spPr>
          <a:xfrm>
            <a:off x="0" y="1447800"/>
            <a:ext cx="7315200" cy="3657600"/>
          </a:xfrm>
        </p:spPr>
        <p:txBody>
          <a:bodyPr>
            <a:normAutofit/>
          </a:bodyPr>
          <a:lstStyle/>
          <a:p>
            <a:pPr algn="ctr">
              <a:buNone/>
              <a:defRPr/>
            </a:pPr>
            <a:endParaRPr lang="en-US" sz="4000" dirty="0"/>
          </a:p>
          <a:p>
            <a:pPr>
              <a:buNone/>
              <a:defRPr/>
            </a:pPr>
            <a:endParaRPr lang="en-US" dirty="0"/>
          </a:p>
          <a:p>
            <a:pPr>
              <a:buNone/>
            </a:pPr>
            <a:endParaRPr lang="en-US" dirty="0">
              <a:solidFill>
                <a:srgbClr val="FF0000"/>
              </a:solidFill>
            </a:endParaRPr>
          </a:p>
        </p:txBody>
      </p:sp>
      <p:sp>
        <p:nvSpPr>
          <p:cNvPr id="5" name="Oval 4"/>
          <p:cNvSpPr/>
          <p:nvPr/>
        </p:nvSpPr>
        <p:spPr>
          <a:xfrm>
            <a:off x="9677400" y="4827917"/>
            <a:ext cx="990600" cy="990600"/>
          </a:xfrm>
          <a:prstGeom prst="ellipse">
            <a:avLst/>
          </a:prstGeom>
          <a:blipFill>
            <a:blip r:embed="rId6" cstate="print"/>
            <a:stretch>
              <a:fillRect/>
            </a:stretch>
          </a:blip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a:endParaRPr lang="en-US" dirty="0"/>
          </a:p>
        </p:txBody>
      </p:sp>
      <p:sp>
        <p:nvSpPr>
          <p:cNvPr id="8" name="Rectangle 3"/>
          <p:cNvSpPr txBox="1">
            <a:spLocks noChangeArrowheads="1"/>
          </p:cNvSpPr>
          <p:nvPr/>
        </p:nvSpPr>
        <p:spPr>
          <a:xfrm>
            <a:off x="2133600" y="1600200"/>
            <a:ext cx="7924800" cy="4419600"/>
          </a:xfrm>
          <a:prstGeom prst="rect">
            <a:avLst/>
          </a:prstGeom>
        </p:spPr>
        <p:txBody>
          <a:bodyPr vert="horz" lIns="91227" tIns="45614" rIns="91227" bIns="45614" rtlCol="0">
            <a:normAutofit/>
          </a:bodyPr>
          <a:lstStyle/>
          <a:p>
            <a:pPr>
              <a:spcBef>
                <a:spcPct val="20000"/>
              </a:spcBef>
              <a:defRPr/>
            </a:pPr>
            <a:endParaRPr lang="en-US" sz="2400" dirty="0"/>
          </a:p>
          <a:p>
            <a:pPr marL="342099" indent="-342099">
              <a:spcBef>
                <a:spcPct val="20000"/>
              </a:spcBef>
              <a:buFont typeface="Arial" pitchFamily="34" charset="0"/>
              <a:buChar char="•"/>
              <a:defRPr/>
            </a:pPr>
            <a:r>
              <a:rPr lang="en-US" sz="2800" dirty="0"/>
              <a:t>First Practice: October 24</a:t>
            </a:r>
          </a:p>
          <a:p>
            <a:pPr marL="342099" indent="-342099">
              <a:spcBef>
                <a:spcPct val="20000"/>
              </a:spcBef>
              <a:buFont typeface="Arial" pitchFamily="34" charset="0"/>
              <a:buChar char="•"/>
              <a:defRPr/>
            </a:pPr>
            <a:r>
              <a:rPr lang="en-US" sz="2800" dirty="0"/>
              <a:t>First Contest: November 9</a:t>
            </a:r>
          </a:p>
          <a:p>
            <a:pPr marL="342099" indent="-342099">
              <a:spcBef>
                <a:spcPct val="20000"/>
              </a:spcBef>
              <a:buFont typeface="Arial" pitchFamily="34" charset="0"/>
              <a:buChar char="•"/>
              <a:defRPr/>
            </a:pPr>
            <a:r>
              <a:rPr lang="en-US" sz="2800" dirty="0"/>
              <a:t>Regional: February 4</a:t>
            </a:r>
          </a:p>
          <a:p>
            <a:pPr marL="342099" indent="-342099">
              <a:spcBef>
                <a:spcPct val="20000"/>
              </a:spcBef>
              <a:buFont typeface="Arial" pitchFamily="34" charset="0"/>
              <a:buChar char="•"/>
              <a:defRPr/>
            </a:pPr>
            <a:r>
              <a:rPr lang="en-US" sz="2800" dirty="0"/>
              <a:t>State: February 16-17</a:t>
            </a:r>
          </a:p>
          <a:p>
            <a:pPr marL="342099" indent="-342099">
              <a:spcBef>
                <a:spcPct val="20000"/>
              </a:spcBef>
              <a:buFont typeface="Arial" pitchFamily="34" charset="0"/>
              <a:buChar char="•"/>
              <a:defRPr/>
            </a:pPr>
            <a:r>
              <a:rPr lang="en-US" sz="2800" dirty="0"/>
              <a:t>Regional Entry Form due – January 31 - NOON</a:t>
            </a:r>
          </a:p>
          <a:p>
            <a:pPr>
              <a:spcBef>
                <a:spcPct val="20000"/>
              </a:spcBef>
              <a:defRPr/>
            </a:pPr>
            <a:endParaRPr lang="en-US" sz="2800" dirty="0">
              <a:solidFill>
                <a:srgbClr val="FF0000"/>
              </a:solidFill>
            </a:endParaRPr>
          </a:p>
          <a:p>
            <a:pPr>
              <a:spcBef>
                <a:spcPct val="20000"/>
              </a:spcBef>
              <a:defRPr/>
            </a:pPr>
            <a:endParaRPr lang="en-US" sz="2400" dirty="0"/>
          </a:p>
        </p:txBody>
      </p:sp>
      <p:pic>
        <p:nvPicPr>
          <p:cNvPr id="12" name="Audio 11">
            <a:hlinkClick r:id="" action="ppaction://media"/>
            <a:extLst>
              <a:ext uri="{FF2B5EF4-FFF2-40B4-BE49-F238E27FC236}">
                <a16:creationId xmlns:a16="http://schemas.microsoft.com/office/drawing/2014/main" id="{989D6899-57DF-E7C5-05B0-D792B0F8E4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9208052"/>
      </p:ext>
    </p:extLst>
  </p:cSld>
  <p:clrMapOvr>
    <a:masterClrMapping/>
  </p:clrMapOvr>
  <mc:AlternateContent xmlns:mc="http://schemas.openxmlformats.org/markup-compatibility/2006" xmlns:p14="http://schemas.microsoft.com/office/powerpoint/2010/main">
    <mc:Choice Requires="p14">
      <p:transition spd="slow" p14:dur="2000" advTm="33168"/>
    </mc:Choice>
    <mc:Fallback xmlns="">
      <p:transition spd="slow" advTm="3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12" presetClass="entr" presetSubtype="4"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slide(fromBottom)">
                                      <p:cBhvr>
                                        <p:cTn id="13" dur="500"/>
                                        <p:tgtEl>
                                          <p:spTgt spid="8">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slide(fromBottom)">
                                      <p:cBhvr>
                                        <p:cTn id="16" dur="500"/>
                                        <p:tgtEl>
                                          <p:spTgt spid="8">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slide(fromBottom)">
                                      <p:cBhvr>
                                        <p:cTn id="19" dur="500"/>
                                        <p:tgtEl>
                                          <p:spTgt spid="8">
                                            <p:txEl>
                                              <p:pRg st="3" end="3"/>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slide(fromBottom)">
                                      <p:cBhvr>
                                        <p:cTn id="22" dur="500"/>
                                        <p:tgtEl>
                                          <p:spTgt spid="8">
                                            <p:txEl>
                                              <p:pRg st="4" end="4"/>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slide(fromBottom)">
                                      <p:cBhvr>
                                        <p:cTn id="2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338B-5B7B-232E-8FB8-1B3A5BACB33C}"/>
              </a:ext>
            </a:extLst>
          </p:cNvPr>
          <p:cNvSpPr>
            <a:spLocks noGrp="1"/>
          </p:cNvSpPr>
          <p:nvPr>
            <p:ph type="title"/>
          </p:nvPr>
        </p:nvSpPr>
        <p:spPr/>
        <p:txBody>
          <a:bodyPr/>
          <a:lstStyle/>
          <a:p>
            <a:r>
              <a:rPr lang="en-US" dirty="0"/>
              <a:t>Regional Sites</a:t>
            </a:r>
          </a:p>
        </p:txBody>
      </p:sp>
      <p:sp>
        <p:nvSpPr>
          <p:cNvPr id="3" name="Content Placeholder 2">
            <a:extLst>
              <a:ext uri="{FF2B5EF4-FFF2-40B4-BE49-F238E27FC236}">
                <a16:creationId xmlns:a16="http://schemas.microsoft.com/office/drawing/2014/main" id="{A876F0DA-44D7-6EF1-B8E0-6389F2EBDF44}"/>
              </a:ext>
            </a:extLst>
          </p:cNvPr>
          <p:cNvSpPr>
            <a:spLocks noGrp="1"/>
          </p:cNvSpPr>
          <p:nvPr>
            <p:ph idx="1"/>
          </p:nvPr>
        </p:nvSpPr>
        <p:spPr/>
        <p:txBody>
          <a:bodyPr/>
          <a:lstStyle/>
          <a:p>
            <a:r>
              <a:rPr lang="en-US" dirty="0"/>
              <a:t>Region 1 – Brooke HS</a:t>
            </a:r>
          </a:p>
          <a:p>
            <a:r>
              <a:rPr lang="en-US" dirty="0"/>
              <a:t>Region 2 – Fairmont State University</a:t>
            </a:r>
          </a:p>
          <a:p>
            <a:r>
              <a:rPr lang="en-US" dirty="0"/>
              <a:t>Region 3 – The Bridge </a:t>
            </a:r>
          </a:p>
          <a:p>
            <a:r>
              <a:rPr lang="en-US" dirty="0"/>
              <a:t>Region 4 – Marshall University				</a:t>
            </a:r>
          </a:p>
          <a:p>
            <a:pPr marL="0" indent="0">
              <a:buNone/>
            </a:pPr>
            <a:endParaRPr lang="en-US" dirty="0"/>
          </a:p>
        </p:txBody>
      </p:sp>
      <p:pic>
        <p:nvPicPr>
          <p:cNvPr id="5" name="Picture 4" descr="A person swimming in a pool&#10;&#10;Description automatically generated with low confidence">
            <a:extLst>
              <a:ext uri="{FF2B5EF4-FFF2-40B4-BE49-F238E27FC236}">
                <a16:creationId xmlns:a16="http://schemas.microsoft.com/office/drawing/2014/main" id="{036CD5E1-B865-DB8E-0443-62AFFAFCA01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16703" y="3022515"/>
            <a:ext cx="3897479" cy="2588576"/>
          </a:xfrm>
          <a:prstGeom prst="rect">
            <a:avLst/>
          </a:prstGeom>
        </p:spPr>
      </p:pic>
      <p:pic>
        <p:nvPicPr>
          <p:cNvPr id="6" name="Audio 5">
            <a:hlinkClick r:id="" action="ppaction://media"/>
            <a:extLst>
              <a:ext uri="{FF2B5EF4-FFF2-40B4-BE49-F238E27FC236}">
                <a16:creationId xmlns:a16="http://schemas.microsoft.com/office/drawing/2014/main" id="{9195AE0A-98AB-1AA6-E181-B9F8B9B2AE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25869252"/>
      </p:ext>
    </p:extLst>
  </p:cSld>
  <p:clrMapOvr>
    <a:masterClrMapping/>
  </p:clrMapOvr>
  <mc:AlternateContent xmlns:mc="http://schemas.openxmlformats.org/markup-compatibility/2006" xmlns:p14="http://schemas.microsoft.com/office/powerpoint/2010/main">
    <mc:Choice Requires="p14">
      <p:transition spd="slow" p14:dur="2000" advTm="27116"/>
    </mc:Choice>
    <mc:Fallback xmlns="">
      <p:transition spd="slow" advTm="27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9E4F-E5A5-E152-45FD-A2E545DCA09C}"/>
              </a:ext>
            </a:extLst>
          </p:cNvPr>
          <p:cNvSpPr>
            <a:spLocks noGrp="1"/>
          </p:cNvSpPr>
          <p:nvPr>
            <p:ph type="title"/>
          </p:nvPr>
        </p:nvSpPr>
        <p:spPr/>
        <p:txBody>
          <a:bodyPr/>
          <a:lstStyle/>
          <a:p>
            <a:r>
              <a:rPr lang="en-US" dirty="0"/>
              <a:t>New Sanctioning Rules</a:t>
            </a:r>
          </a:p>
        </p:txBody>
      </p:sp>
      <p:sp>
        <p:nvSpPr>
          <p:cNvPr id="3" name="Text Placeholder 2">
            <a:extLst>
              <a:ext uri="{FF2B5EF4-FFF2-40B4-BE49-F238E27FC236}">
                <a16:creationId xmlns:a16="http://schemas.microsoft.com/office/drawing/2014/main" id="{A0D93CEB-4F15-A861-7998-8F357ACC34FD}"/>
              </a:ext>
            </a:extLst>
          </p:cNvPr>
          <p:cNvSpPr>
            <a:spLocks noGrp="1"/>
          </p:cNvSpPr>
          <p:nvPr>
            <p:ph type="body" idx="1"/>
          </p:nvPr>
        </p:nvSpPr>
        <p:spPr/>
        <p:txBody>
          <a:bodyPr/>
          <a:lstStyle/>
          <a:p>
            <a:r>
              <a:rPr lang="en-US" dirty="0">
                <a:solidFill>
                  <a:srgbClr val="FF0000"/>
                </a:solidFill>
              </a:rPr>
              <a:t>Intrastate</a:t>
            </a:r>
          </a:p>
        </p:txBody>
      </p:sp>
      <p:sp>
        <p:nvSpPr>
          <p:cNvPr id="4" name="Content Placeholder 3">
            <a:extLst>
              <a:ext uri="{FF2B5EF4-FFF2-40B4-BE49-F238E27FC236}">
                <a16:creationId xmlns:a16="http://schemas.microsoft.com/office/drawing/2014/main" id="{566754CA-5DE4-B180-6A1D-96B5DEC67CAB}"/>
              </a:ext>
            </a:extLst>
          </p:cNvPr>
          <p:cNvSpPr>
            <a:spLocks noGrp="1"/>
          </p:cNvSpPr>
          <p:nvPr>
            <p:ph sz="half" idx="2"/>
          </p:nvPr>
        </p:nvSpPr>
        <p:spPr/>
        <p:txBody>
          <a:bodyPr/>
          <a:lstStyle/>
          <a:p>
            <a:r>
              <a:rPr lang="en-US" b="1" dirty="0"/>
              <a:t>No sanctioning required</a:t>
            </a:r>
            <a:r>
              <a:rPr lang="en-US" dirty="0"/>
              <a:t>. </a:t>
            </a:r>
          </a:p>
          <a:p>
            <a:r>
              <a:rPr lang="en-US" dirty="0"/>
              <a:t>Must play legal opponent (Refer to 127-3-12)</a:t>
            </a:r>
          </a:p>
        </p:txBody>
      </p:sp>
      <p:sp>
        <p:nvSpPr>
          <p:cNvPr id="5" name="Text Placeholder 4">
            <a:extLst>
              <a:ext uri="{FF2B5EF4-FFF2-40B4-BE49-F238E27FC236}">
                <a16:creationId xmlns:a16="http://schemas.microsoft.com/office/drawing/2014/main" id="{0A5C3471-4F99-D316-AF78-A93A96914B1F}"/>
              </a:ext>
            </a:extLst>
          </p:cNvPr>
          <p:cNvSpPr>
            <a:spLocks noGrp="1"/>
          </p:cNvSpPr>
          <p:nvPr>
            <p:ph type="body" sz="quarter" idx="3"/>
          </p:nvPr>
        </p:nvSpPr>
        <p:spPr/>
        <p:txBody>
          <a:bodyPr/>
          <a:lstStyle/>
          <a:p>
            <a:r>
              <a:rPr lang="en-US" dirty="0">
                <a:solidFill>
                  <a:srgbClr val="FF0000"/>
                </a:solidFill>
              </a:rPr>
              <a:t>Interstate</a:t>
            </a:r>
          </a:p>
        </p:txBody>
      </p:sp>
      <p:sp>
        <p:nvSpPr>
          <p:cNvPr id="6" name="Content Placeholder 5">
            <a:extLst>
              <a:ext uri="{FF2B5EF4-FFF2-40B4-BE49-F238E27FC236}">
                <a16:creationId xmlns:a16="http://schemas.microsoft.com/office/drawing/2014/main" id="{AC43B8A2-5FB1-1425-B18D-6A1401F4A70A}"/>
              </a:ext>
            </a:extLst>
          </p:cNvPr>
          <p:cNvSpPr>
            <a:spLocks noGrp="1"/>
          </p:cNvSpPr>
          <p:nvPr>
            <p:ph sz="quarter" idx="4"/>
          </p:nvPr>
        </p:nvSpPr>
        <p:spPr/>
        <p:txBody>
          <a:bodyPr/>
          <a:lstStyle/>
          <a:p>
            <a:r>
              <a:rPr lang="en-US" dirty="0"/>
              <a:t>Any interstate event in which four or more schools participate and    </a:t>
            </a:r>
            <a:r>
              <a:rPr lang="en-US" b="1" u="sng" dirty="0"/>
              <a:t>at least one of the states participating requires sanctioning.</a:t>
            </a:r>
          </a:p>
        </p:txBody>
      </p:sp>
      <p:pic>
        <p:nvPicPr>
          <p:cNvPr id="8" name="Picture 7" descr="Icon&#10;&#10;Description automatically generated">
            <a:extLst>
              <a:ext uri="{FF2B5EF4-FFF2-40B4-BE49-F238E27FC236}">
                <a16:creationId xmlns:a16="http://schemas.microsoft.com/office/drawing/2014/main" id="{F45CCFE9-4C1C-7903-EF9E-799BFE0DD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8499" y="767009"/>
            <a:ext cx="1764080" cy="1580066"/>
          </a:xfrm>
          <a:prstGeom prst="rect">
            <a:avLst/>
          </a:prstGeom>
        </p:spPr>
      </p:pic>
      <p:pic>
        <p:nvPicPr>
          <p:cNvPr id="9" name="Audio 8">
            <a:hlinkClick r:id="" action="ppaction://media"/>
            <a:extLst>
              <a:ext uri="{FF2B5EF4-FFF2-40B4-BE49-F238E27FC236}">
                <a16:creationId xmlns:a16="http://schemas.microsoft.com/office/drawing/2014/main" id="{0D7E4350-6AA3-0271-C007-D9B744DA7E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32930308"/>
      </p:ext>
    </p:extLst>
  </p:cSld>
  <p:clrMapOvr>
    <a:masterClrMapping/>
  </p:clrMapOvr>
  <mc:AlternateContent xmlns:mc="http://schemas.openxmlformats.org/markup-compatibility/2006" xmlns:p14="http://schemas.microsoft.com/office/powerpoint/2010/main">
    <mc:Choice Requires="p14">
      <p:transition spd="slow" p14:dur="2000" advTm="99271"/>
    </mc:Choice>
    <mc:Fallback xmlns="">
      <p:transition spd="slow" advTm="9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71786"/>
            <a:ext cx="8534400" cy="7522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a:endParaRPr lang="en-US" dirty="0"/>
          </a:p>
        </p:txBody>
      </p:sp>
      <p:sp>
        <p:nvSpPr>
          <p:cNvPr id="36866" name="Rectangle 2"/>
          <p:cNvSpPr>
            <a:spLocks noGrp="1" noChangeArrowheads="1"/>
          </p:cNvSpPr>
          <p:nvPr>
            <p:ph type="title" idx="4294967295"/>
          </p:nvPr>
        </p:nvSpPr>
        <p:spPr>
          <a:xfrm>
            <a:off x="880844" y="771786"/>
            <a:ext cx="5918419" cy="790314"/>
          </a:xfrm>
        </p:spPr>
        <p:txBody>
          <a:bodyPr/>
          <a:lstStyle/>
          <a:p>
            <a:pPr eaLnBrk="1" hangingPunct="1">
              <a:defRPr/>
            </a:pPr>
            <a:r>
              <a:rPr lang="en-US" b="1" dirty="0">
                <a:solidFill>
                  <a:schemeClr val="tx2"/>
                </a:solidFill>
              </a:rPr>
              <a:t>REMINDERS</a:t>
            </a:r>
          </a:p>
        </p:txBody>
      </p:sp>
      <p:sp>
        <p:nvSpPr>
          <p:cNvPr id="5" name="Content Placeholder 2"/>
          <p:cNvSpPr txBox="1">
            <a:spLocks/>
          </p:cNvSpPr>
          <p:nvPr/>
        </p:nvSpPr>
        <p:spPr>
          <a:xfrm>
            <a:off x="1981200" y="1600223"/>
            <a:ext cx="8229600" cy="5516563"/>
          </a:xfrm>
          <a:prstGeom prst="rect">
            <a:avLst/>
          </a:prstGeom>
        </p:spPr>
        <p:txBody>
          <a:bodyPr vert="horz" lIns="91227" tIns="45614" rIns="91227" bIns="45614" rtlCol="0">
            <a:normAutofit/>
          </a:bodyPr>
          <a:lstStyle/>
          <a:p>
            <a:pPr marL="342099" indent="-342099">
              <a:spcBef>
                <a:spcPct val="20000"/>
              </a:spcBef>
              <a:buFont typeface="Arial" pitchFamily="34" charset="0"/>
              <a:buChar char="•"/>
              <a:defRPr/>
            </a:pPr>
            <a:r>
              <a:rPr lang="en-US" sz="2400" dirty="0"/>
              <a:t>Entries are to be submitted using HyTek</a:t>
            </a:r>
          </a:p>
          <a:p>
            <a:pPr marL="342099" indent="-342099">
              <a:spcBef>
                <a:spcPct val="20000"/>
              </a:spcBef>
              <a:buFont typeface="Arial" pitchFamily="34" charset="0"/>
              <a:buChar char="•"/>
              <a:defRPr/>
            </a:pPr>
            <a:r>
              <a:rPr lang="en-US" sz="2400" dirty="0"/>
              <a:t>Individual Entry Times (for regular season meets)</a:t>
            </a:r>
          </a:p>
          <a:p>
            <a:pPr marL="741212" lvl="1" indent="-285081">
              <a:spcBef>
                <a:spcPct val="20000"/>
              </a:spcBef>
              <a:buFont typeface="Arial" pitchFamily="34" charset="0"/>
              <a:buChar char="–"/>
              <a:defRPr/>
            </a:pPr>
            <a:r>
              <a:rPr lang="en-US" sz="2400" dirty="0"/>
              <a:t>Must be from high school meets (current or prior season)</a:t>
            </a:r>
          </a:p>
          <a:p>
            <a:pPr marL="342099" indent="-342099">
              <a:spcBef>
                <a:spcPct val="20000"/>
              </a:spcBef>
              <a:buFont typeface="Arial" pitchFamily="34" charset="0"/>
              <a:buChar char="•"/>
              <a:defRPr/>
            </a:pPr>
            <a:r>
              <a:rPr lang="en-US" sz="2400" dirty="0"/>
              <a:t>Relay Entry Times </a:t>
            </a:r>
          </a:p>
          <a:p>
            <a:pPr marL="741212" lvl="1" indent="-285081">
              <a:spcBef>
                <a:spcPct val="20000"/>
              </a:spcBef>
              <a:buFont typeface="Arial" pitchFamily="34" charset="0"/>
              <a:buChar char="–"/>
              <a:defRPr/>
            </a:pPr>
            <a:r>
              <a:rPr lang="en-US" sz="2400" dirty="0"/>
              <a:t>Must be from high school meets from current season</a:t>
            </a:r>
          </a:p>
          <a:p>
            <a:pPr marL="342099" indent="-342099">
              <a:spcBef>
                <a:spcPct val="20000"/>
              </a:spcBef>
              <a:buFont typeface="Arial" pitchFamily="34" charset="0"/>
              <a:buChar char="•"/>
              <a:defRPr/>
            </a:pPr>
            <a:r>
              <a:rPr lang="en-US" sz="2400" dirty="0"/>
              <a:t>Breaks during state meet – not less than (5) minutes</a:t>
            </a:r>
          </a:p>
          <a:p>
            <a:pPr marL="342099" indent="-342099">
              <a:spcBef>
                <a:spcPct val="20000"/>
              </a:spcBef>
              <a:buFont typeface="Arial" pitchFamily="34" charset="0"/>
              <a:buChar char="•"/>
              <a:defRPr/>
            </a:pPr>
            <a:r>
              <a:rPr lang="en-US" sz="2400" dirty="0"/>
              <a:t>500 Freestyle qualifying times</a:t>
            </a:r>
          </a:p>
          <a:p>
            <a:pPr lvl="1">
              <a:defRPr/>
            </a:pPr>
            <a:r>
              <a:rPr lang="en-US" sz="2400" dirty="0"/>
              <a:t>7:30.00 Women</a:t>
            </a:r>
          </a:p>
          <a:p>
            <a:pPr lvl="1">
              <a:defRPr/>
            </a:pPr>
            <a:r>
              <a:rPr lang="en-US" sz="2400" dirty="0"/>
              <a:t>6:30.00 Men</a:t>
            </a:r>
          </a:p>
          <a:p>
            <a:pPr marL="342099" indent="-342099">
              <a:spcBef>
                <a:spcPct val="20000"/>
              </a:spcBef>
              <a:buFont typeface="Arial" pitchFamily="34" charset="0"/>
              <a:buChar char="•"/>
              <a:defRPr/>
            </a:pPr>
            <a:endParaRPr lang="en-US" sz="3200" dirty="0">
              <a:solidFill>
                <a:schemeClr val="bg1"/>
              </a:solidFill>
            </a:endParaRPr>
          </a:p>
          <a:p>
            <a:pPr marL="741212" lvl="1" indent="-285081">
              <a:spcBef>
                <a:spcPct val="20000"/>
              </a:spcBef>
              <a:buFont typeface="Arial" pitchFamily="34" charset="0"/>
              <a:buChar char="–"/>
              <a:defRPr/>
            </a:pPr>
            <a:endParaRPr lang="en-US" sz="2800" dirty="0"/>
          </a:p>
        </p:txBody>
      </p:sp>
      <p:pic>
        <p:nvPicPr>
          <p:cNvPr id="3" name="Audio 2">
            <a:hlinkClick r:id="" action="ppaction://media"/>
            <a:extLst>
              <a:ext uri="{FF2B5EF4-FFF2-40B4-BE49-F238E27FC236}">
                <a16:creationId xmlns:a16="http://schemas.microsoft.com/office/drawing/2014/main" id="{FA73284D-045E-7946-4856-E12F6F8456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32303155"/>
      </p:ext>
    </p:extLst>
  </p:cSld>
  <p:clrMapOvr>
    <a:masterClrMapping/>
  </p:clrMapOvr>
  <mc:AlternateContent xmlns:mc="http://schemas.openxmlformats.org/markup-compatibility/2006" xmlns:p14="http://schemas.microsoft.com/office/powerpoint/2010/main">
    <mc:Choice Requires="p14">
      <p:transition spd="slow" p14:dur="2000" advTm="43699"/>
    </mc:Choice>
    <mc:Fallback xmlns="">
      <p:transition spd="slow" advTm="4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b="1" u="sng" dirty="0">
                <a:solidFill>
                  <a:schemeClr val="tx2"/>
                </a:solidFill>
              </a:rPr>
              <a:t>Reminders – (Continued)</a:t>
            </a:r>
          </a:p>
        </p:txBody>
      </p:sp>
      <p:sp>
        <p:nvSpPr>
          <p:cNvPr id="39939" name="Rectangle 3"/>
          <p:cNvSpPr>
            <a:spLocks noGrp="1" noChangeArrowheads="1"/>
          </p:cNvSpPr>
          <p:nvPr>
            <p:ph idx="1"/>
          </p:nvPr>
        </p:nvSpPr>
        <p:spPr>
          <a:xfrm>
            <a:off x="2133600" y="2219205"/>
            <a:ext cx="7848600" cy="4364181"/>
          </a:xfrm>
        </p:spPr>
        <p:txBody>
          <a:bodyPr>
            <a:normAutofit/>
          </a:bodyPr>
          <a:lstStyle/>
          <a:p>
            <a:pPr eaLnBrk="1" hangingPunct="1">
              <a:defRPr/>
            </a:pPr>
            <a:endParaRPr lang="en-US" dirty="0"/>
          </a:p>
          <a:p>
            <a:pPr eaLnBrk="1" hangingPunct="1">
              <a:defRPr/>
            </a:pPr>
            <a:endParaRPr lang="en-US" dirty="0"/>
          </a:p>
          <a:p>
            <a:pPr eaLnBrk="1" hangingPunct="1">
              <a:defRPr/>
            </a:pPr>
            <a:r>
              <a:rPr lang="en-US" dirty="0"/>
              <a:t>Hy-tek entries – Due January 31 by </a:t>
            </a:r>
            <a:r>
              <a:rPr lang="en-US" dirty="0">
                <a:solidFill>
                  <a:srgbClr val="FF0000"/>
                </a:solidFill>
              </a:rPr>
              <a:t>noon</a:t>
            </a:r>
            <a:r>
              <a:rPr lang="en-US" dirty="0"/>
              <a:t> to both WVSSAC and regional director</a:t>
            </a:r>
          </a:p>
          <a:p>
            <a:pPr eaLnBrk="1" hangingPunct="1">
              <a:defRPr/>
            </a:pPr>
            <a:r>
              <a:rPr lang="en-US" dirty="0"/>
              <a:t>Minimum meets to qualify for regionals – </a:t>
            </a:r>
          </a:p>
          <a:p>
            <a:pPr lvl="1">
              <a:defRPr/>
            </a:pPr>
            <a:r>
              <a:rPr lang="en-US" dirty="0"/>
              <a:t>Individuals - participation in a minimum of four meets</a:t>
            </a:r>
          </a:p>
          <a:p>
            <a:pPr lvl="1">
              <a:defRPr/>
            </a:pPr>
            <a:r>
              <a:rPr lang="en-US" dirty="0"/>
              <a:t>Teams – scheduled a minimum of six meets</a:t>
            </a:r>
          </a:p>
        </p:txBody>
      </p:sp>
      <p:pic>
        <p:nvPicPr>
          <p:cNvPr id="3" name="Audio 2">
            <a:hlinkClick r:id="" action="ppaction://media"/>
            <a:extLst>
              <a:ext uri="{FF2B5EF4-FFF2-40B4-BE49-F238E27FC236}">
                <a16:creationId xmlns:a16="http://schemas.microsoft.com/office/drawing/2014/main" id="{0F153DF7-0871-3432-4209-1CA4E97DA4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74127806"/>
      </p:ext>
    </p:extLst>
  </p:cSld>
  <p:clrMapOvr>
    <a:masterClrMapping/>
  </p:clrMapOvr>
  <mc:AlternateContent xmlns:mc="http://schemas.openxmlformats.org/markup-compatibility/2006" xmlns:p14="http://schemas.microsoft.com/office/powerpoint/2010/main">
    <mc:Choice Requires="p14">
      <p:transition spd="slow" p14:dur="2000" advTm="76970"/>
    </mc:Choice>
    <mc:Fallback xmlns="">
      <p:transition spd="slow" advTm="7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37981-1E25-82C6-F390-2D2113E8AC0B}"/>
              </a:ext>
            </a:extLst>
          </p:cNvPr>
          <p:cNvSpPr>
            <a:spLocks noGrp="1"/>
          </p:cNvSpPr>
          <p:nvPr>
            <p:ph type="title"/>
          </p:nvPr>
        </p:nvSpPr>
        <p:spPr/>
        <p:txBody>
          <a:bodyPr/>
          <a:lstStyle/>
          <a:p>
            <a:r>
              <a:rPr lang="en-US" dirty="0"/>
              <a:t>Regional Psych Sheets</a:t>
            </a:r>
          </a:p>
        </p:txBody>
      </p:sp>
      <p:sp>
        <p:nvSpPr>
          <p:cNvPr id="3" name="Content Placeholder 2">
            <a:extLst>
              <a:ext uri="{FF2B5EF4-FFF2-40B4-BE49-F238E27FC236}">
                <a16:creationId xmlns:a16="http://schemas.microsoft.com/office/drawing/2014/main" id="{808B0057-543D-818B-8A59-A8AC3EC3C2A9}"/>
              </a:ext>
            </a:extLst>
          </p:cNvPr>
          <p:cNvSpPr>
            <a:spLocks noGrp="1"/>
          </p:cNvSpPr>
          <p:nvPr>
            <p:ph idx="1"/>
          </p:nvPr>
        </p:nvSpPr>
        <p:spPr/>
        <p:txBody>
          <a:bodyPr/>
          <a:lstStyle/>
          <a:p>
            <a:r>
              <a:rPr lang="en-US" dirty="0"/>
              <a:t>Regional directors will submit psych sheets to the WVSSAC office.  </a:t>
            </a:r>
          </a:p>
          <a:p>
            <a:r>
              <a:rPr lang="en-US" dirty="0"/>
              <a:t>The WVSSAC office will send all psych sheets to schools by Wednesday prior to regionals.</a:t>
            </a:r>
          </a:p>
          <a:p>
            <a:r>
              <a:rPr lang="en-US" dirty="0"/>
              <a:t>Everyone will receive information at the same time. </a:t>
            </a:r>
          </a:p>
        </p:txBody>
      </p:sp>
      <p:pic>
        <p:nvPicPr>
          <p:cNvPr id="5" name="Audio 4">
            <a:hlinkClick r:id="" action="ppaction://media"/>
            <a:extLst>
              <a:ext uri="{FF2B5EF4-FFF2-40B4-BE49-F238E27FC236}">
                <a16:creationId xmlns:a16="http://schemas.microsoft.com/office/drawing/2014/main" id="{4BC7B8AA-E52C-B98A-B557-7E0FCA6BF8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3434671"/>
      </p:ext>
    </p:extLst>
  </p:cSld>
  <p:clrMapOvr>
    <a:masterClrMapping/>
  </p:clrMapOvr>
  <mc:AlternateContent xmlns:mc="http://schemas.openxmlformats.org/markup-compatibility/2006" xmlns:p14="http://schemas.microsoft.com/office/powerpoint/2010/main">
    <mc:Choice Requires="p14">
      <p:transition spd="slow" p14:dur="2000" advTm="62806"/>
    </mc:Choice>
    <mc:Fallback xmlns="">
      <p:transition spd="slow" advTm="6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672" y="571500"/>
            <a:ext cx="9100656" cy="5715000"/>
          </a:xfrm>
          <a:prstGeom prst="rect">
            <a:avLst/>
          </a:prstGeom>
        </p:spPr>
      </p:pic>
      <p:pic>
        <p:nvPicPr>
          <p:cNvPr id="4" name="Audio 3">
            <a:hlinkClick r:id="" action="ppaction://media"/>
            <a:extLst>
              <a:ext uri="{FF2B5EF4-FFF2-40B4-BE49-F238E27FC236}">
                <a16:creationId xmlns:a16="http://schemas.microsoft.com/office/drawing/2014/main" id="{45F1D6B3-0DE2-5584-1F1B-C3B9F92323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20716686"/>
      </p:ext>
    </p:extLst>
  </p:cSld>
  <p:clrMapOvr>
    <a:masterClrMapping/>
  </p:clrMapOvr>
  <mc:AlternateContent xmlns:mc="http://schemas.openxmlformats.org/markup-compatibility/2006" xmlns:p14="http://schemas.microsoft.com/office/powerpoint/2010/main">
    <mc:Choice Requires="p14">
      <p:transition spd="slow" p14:dur="2000" advTm="12827"/>
    </mc:Choice>
    <mc:Fallback xmlns="">
      <p:transition spd="slow" advTm="1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LEGAL DUTIES OF A COACH</a:t>
            </a:r>
          </a:p>
        </p:txBody>
      </p:sp>
      <p:sp>
        <p:nvSpPr>
          <p:cNvPr id="3" name="Content Placeholder 2"/>
          <p:cNvSpPr>
            <a:spLocks noGrp="1"/>
          </p:cNvSpPr>
          <p:nvPr>
            <p:ph sz="half" idx="1"/>
          </p:nvPr>
        </p:nvSpPr>
        <p:spPr/>
        <p:txBody>
          <a:bodyPr>
            <a:normAutofit fontScale="62500" lnSpcReduction="20000"/>
          </a:bodyPr>
          <a:lstStyle/>
          <a:p>
            <a:r>
              <a:rPr lang="en-US" dirty="0"/>
              <a:t>Properly plan the activity</a:t>
            </a:r>
          </a:p>
          <a:p>
            <a:r>
              <a:rPr lang="en-US" dirty="0"/>
              <a:t>Provide proper instruction</a:t>
            </a:r>
          </a:p>
          <a:p>
            <a:r>
              <a:rPr lang="en-US" dirty="0"/>
              <a:t>Warn of inherent risks</a:t>
            </a:r>
          </a:p>
          <a:p>
            <a:r>
              <a:rPr lang="en-US" dirty="0"/>
              <a:t>Provide a safe physical environment</a:t>
            </a:r>
          </a:p>
          <a:p>
            <a:r>
              <a:rPr lang="en-US" dirty="0"/>
              <a:t>Provide adequate and proper equipment</a:t>
            </a:r>
          </a:p>
          <a:p>
            <a:r>
              <a:rPr lang="en-US" dirty="0"/>
              <a:t>Match athletes appropriately</a:t>
            </a:r>
          </a:p>
          <a:p>
            <a:r>
              <a:rPr lang="en-US" dirty="0"/>
              <a:t>Evaluate athletes for injury or incapacity</a:t>
            </a:r>
          </a:p>
          <a:p>
            <a:r>
              <a:rPr lang="en-US" dirty="0"/>
              <a:t>Supervise activity closely</a:t>
            </a:r>
          </a:p>
          <a:p>
            <a:r>
              <a:rPr lang="en-US" dirty="0"/>
              <a:t>Provide appropriate emergency assistance</a:t>
            </a:r>
          </a:p>
          <a:p>
            <a:r>
              <a:rPr lang="en-US" dirty="0"/>
              <a:t>Protect against physical and psychological harm from others</a:t>
            </a:r>
          </a:p>
        </p:txBody>
      </p:sp>
      <p:pic>
        <p:nvPicPr>
          <p:cNvPr id="5" name="Content Placeholder 4"/>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552515" y="2777730"/>
            <a:ext cx="2754097" cy="2482453"/>
          </a:xfrm>
        </p:spPr>
      </p:pic>
      <p:pic>
        <p:nvPicPr>
          <p:cNvPr id="6" name="Audio 5">
            <a:hlinkClick r:id="" action="ppaction://media"/>
            <a:extLst>
              <a:ext uri="{FF2B5EF4-FFF2-40B4-BE49-F238E27FC236}">
                <a16:creationId xmlns:a16="http://schemas.microsoft.com/office/drawing/2014/main" id="{3D4E7773-DAC4-D496-0BCC-D535D57956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70554346"/>
      </p:ext>
    </p:extLst>
  </p:cSld>
  <p:clrMapOvr>
    <a:masterClrMapping/>
  </p:clrMapOvr>
  <mc:AlternateContent xmlns:mc="http://schemas.openxmlformats.org/markup-compatibility/2006" xmlns:p14="http://schemas.microsoft.com/office/powerpoint/2010/main">
    <mc:Choice Requires="p14">
      <p:transition spd="slow" p14:dur="2000" advTm="20091"/>
    </mc:Choice>
    <mc:Fallback xmlns="">
      <p:transition spd="slow" advTm="20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542_0087.jpg"/>
          <p:cNvPicPr>
            <a:picLocks noChangeAspect="1"/>
          </p:cNvPicPr>
          <p:nvPr/>
        </p:nvPicPr>
        <p:blipFill>
          <a:blip r:embed="rId4" cstate="print">
            <a:lum bright="70000" contrast="-70000"/>
          </a:blip>
          <a:stretch>
            <a:fillRect/>
          </a:stretch>
        </p:blipFill>
        <p:spPr>
          <a:xfrm>
            <a:off x="10113818" y="6553200"/>
            <a:ext cx="554182" cy="304800"/>
          </a:xfrm>
          <a:prstGeom prst="rect">
            <a:avLst/>
          </a:prstGeom>
        </p:spPr>
      </p:pic>
      <p:sp>
        <p:nvSpPr>
          <p:cNvPr id="4" name="Rectangle 3"/>
          <p:cNvSpPr/>
          <p:nvPr/>
        </p:nvSpPr>
        <p:spPr>
          <a:xfrm>
            <a:off x="2133600" y="685800"/>
            <a:ext cx="8001000" cy="1067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a:endParaRPr lang="en-US" dirty="0"/>
          </a:p>
        </p:txBody>
      </p:sp>
      <p:sp>
        <p:nvSpPr>
          <p:cNvPr id="216068" name="Rectangle 4"/>
          <p:cNvSpPr>
            <a:spLocks noGrp="1" noChangeArrowheads="1"/>
          </p:cNvSpPr>
          <p:nvPr>
            <p:ph type="title"/>
          </p:nvPr>
        </p:nvSpPr>
        <p:spPr>
          <a:xfrm>
            <a:off x="2700866" y="915338"/>
            <a:ext cx="6595535" cy="532463"/>
          </a:xfrm>
        </p:spPr>
        <p:txBody>
          <a:bodyPr anchorCtr="0">
            <a:normAutofit fontScale="90000"/>
          </a:bodyPr>
          <a:lstStyle/>
          <a:p>
            <a:pPr eaLnBrk="1" hangingPunct="1">
              <a:defRPr/>
            </a:pPr>
            <a:r>
              <a:rPr lang="en-US" b="1" dirty="0">
                <a:solidFill>
                  <a:schemeClr val="bg1"/>
                </a:solidFill>
              </a:rPr>
              <a:t>STATE QUALIFIERS</a:t>
            </a:r>
          </a:p>
        </p:txBody>
      </p:sp>
      <p:sp>
        <p:nvSpPr>
          <p:cNvPr id="216070" name="Rectangle 6"/>
          <p:cNvSpPr>
            <a:spLocks noGrp="1" noChangeArrowheads="1"/>
          </p:cNvSpPr>
          <p:nvPr>
            <p:ph idx="4294967295"/>
          </p:nvPr>
        </p:nvSpPr>
        <p:spPr>
          <a:xfrm>
            <a:off x="612397" y="2088860"/>
            <a:ext cx="10796631" cy="4270666"/>
          </a:xfrm>
        </p:spPr>
        <p:txBody>
          <a:bodyPr>
            <a:normAutofit lnSpcReduction="10000"/>
          </a:bodyPr>
          <a:lstStyle/>
          <a:p>
            <a:pPr eaLnBrk="1" hangingPunct="1">
              <a:lnSpc>
                <a:spcPct val="90000"/>
              </a:lnSpc>
              <a:defRPr/>
            </a:pPr>
            <a:r>
              <a:rPr lang="en-US" b="1" dirty="0"/>
              <a:t>Individual Events:</a:t>
            </a:r>
          </a:p>
          <a:p>
            <a:pPr lvl="1" eaLnBrk="1" hangingPunct="1">
              <a:lnSpc>
                <a:spcPct val="90000"/>
              </a:lnSpc>
              <a:defRPr/>
            </a:pPr>
            <a:r>
              <a:rPr lang="en-US" sz="2400" b="1" dirty="0"/>
              <a:t>The top three (3) from each region and the remaining twelve (12) qualifiers will be the next fastest twelve (12) competitors, by time, from all regions combined.</a:t>
            </a:r>
          </a:p>
          <a:p>
            <a:pPr eaLnBrk="1" hangingPunct="1">
              <a:lnSpc>
                <a:spcPct val="90000"/>
              </a:lnSpc>
              <a:defRPr/>
            </a:pPr>
            <a:r>
              <a:rPr lang="en-US" b="1" dirty="0"/>
              <a:t>Relays:</a:t>
            </a:r>
          </a:p>
          <a:p>
            <a:pPr lvl="1" eaLnBrk="1" hangingPunct="1">
              <a:lnSpc>
                <a:spcPct val="90000"/>
              </a:lnSpc>
              <a:defRPr/>
            </a:pPr>
            <a:r>
              <a:rPr lang="en-US" sz="2400" b="1" dirty="0"/>
              <a:t>The top two (2) from each region and the next 10 fastest times. This will only occur if all regionals use automatic timing. If a team qualifies 7 or more athletes, no alternate is permitted.</a:t>
            </a:r>
          </a:p>
          <a:p>
            <a:pPr eaLnBrk="1" hangingPunct="1">
              <a:lnSpc>
                <a:spcPct val="90000"/>
              </a:lnSpc>
              <a:defRPr/>
            </a:pPr>
            <a:r>
              <a:rPr lang="en-US" b="1" dirty="0"/>
              <a:t>If a team qualifies fewer than 7 athletes (which at least one must be a relay), the coach must fill out the form and request to bring ONE alternate. (This form MUST be sent to the WVSSAC by the  Monday following the regional meet.)</a:t>
            </a:r>
          </a:p>
          <a:p>
            <a:pPr eaLnBrk="1" hangingPunct="1">
              <a:lnSpc>
                <a:spcPct val="90000"/>
              </a:lnSpc>
              <a:defRPr/>
            </a:pPr>
            <a:endParaRPr lang="en-US" sz="2000" b="1" dirty="0"/>
          </a:p>
          <a:p>
            <a:pPr lvl="1" eaLnBrk="1" hangingPunct="1">
              <a:lnSpc>
                <a:spcPct val="90000"/>
              </a:lnSpc>
              <a:buFont typeface="Wingdings" pitchFamily="2" charset="2"/>
              <a:buNone/>
              <a:defRPr/>
            </a:pPr>
            <a:endParaRPr lang="en-US" sz="2000" dirty="0"/>
          </a:p>
        </p:txBody>
      </p:sp>
      <p:pic>
        <p:nvPicPr>
          <p:cNvPr id="3" name="Audio 2">
            <a:hlinkClick r:id="" action="ppaction://media"/>
            <a:extLst>
              <a:ext uri="{FF2B5EF4-FFF2-40B4-BE49-F238E27FC236}">
                <a16:creationId xmlns:a16="http://schemas.microsoft.com/office/drawing/2014/main" id="{E210ED83-359E-B324-D0D9-0B86410906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9799135"/>
      </p:ext>
    </p:extLst>
  </p:cSld>
  <p:clrMapOvr>
    <a:masterClrMapping/>
  </p:clrMapOvr>
  <mc:AlternateContent xmlns:mc="http://schemas.openxmlformats.org/markup-compatibility/2006" xmlns:p14="http://schemas.microsoft.com/office/powerpoint/2010/main">
    <mc:Choice Requires="p14">
      <p:transition spd="slow" p14:dur="2000" advTm="59465"/>
    </mc:Choice>
    <mc:Fallback xmlns="">
      <p:transition spd="slow" advTm="5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609600"/>
            <a:ext cx="10852150" cy="1143000"/>
          </a:xfrm>
        </p:spPr>
        <p:txBody>
          <a:bodyPr>
            <a:normAutofit fontScale="90000"/>
          </a:bodyPr>
          <a:lstStyle/>
          <a:p>
            <a:pPr algn="ctr"/>
            <a:r>
              <a:rPr lang="en-US" b="1" dirty="0"/>
              <a:t>OFFICIALS</a:t>
            </a:r>
            <a:br>
              <a:rPr lang="en-US" b="1" dirty="0"/>
            </a:br>
            <a:r>
              <a:rPr lang="en-US" b="1" dirty="0"/>
              <a:t>PART 1 EXAM</a:t>
            </a:r>
            <a:endParaRPr lang="en-US" dirty="0"/>
          </a:p>
        </p:txBody>
      </p:sp>
      <p:sp>
        <p:nvSpPr>
          <p:cNvPr id="3" name="Subtitle 2"/>
          <p:cNvSpPr>
            <a:spLocks noGrp="1"/>
          </p:cNvSpPr>
          <p:nvPr>
            <p:ph type="subTitle" idx="4294967295"/>
          </p:nvPr>
        </p:nvSpPr>
        <p:spPr>
          <a:xfrm>
            <a:off x="819150" y="2293938"/>
            <a:ext cx="11372850" cy="3802062"/>
          </a:xfrm>
        </p:spPr>
        <p:txBody>
          <a:bodyPr>
            <a:normAutofit fontScale="92500"/>
          </a:bodyPr>
          <a:lstStyle/>
          <a:p>
            <a:pPr algn="l">
              <a:buClr>
                <a:schemeClr val="tx1"/>
              </a:buClr>
              <a:buFont typeface="Wingdings" pitchFamily="2" charset="2"/>
              <a:buChar char="v"/>
            </a:pPr>
            <a:r>
              <a:rPr lang="en-US" b="1" dirty="0"/>
              <a:t>WVSSAC Website – </a:t>
            </a:r>
            <a:r>
              <a:rPr lang="en-US" b="1" dirty="0">
                <a:hlinkClick r:id="rId4"/>
              </a:rPr>
              <a:t>www.wvssac.org</a:t>
            </a:r>
            <a:endParaRPr lang="en-US" b="1" dirty="0"/>
          </a:p>
          <a:p>
            <a:pPr algn="l">
              <a:buClr>
                <a:schemeClr val="tx1"/>
              </a:buClr>
              <a:buFont typeface="Wingdings" pitchFamily="2" charset="2"/>
              <a:buChar char="v"/>
            </a:pPr>
            <a:r>
              <a:rPr lang="en-US" b="1" dirty="0"/>
              <a:t>Must have an email address</a:t>
            </a:r>
          </a:p>
          <a:p>
            <a:pPr algn="l">
              <a:buClr>
                <a:schemeClr val="tx1"/>
              </a:buClr>
              <a:buFont typeface="Wingdings" pitchFamily="2" charset="2"/>
              <a:buChar char="v"/>
            </a:pPr>
            <a:r>
              <a:rPr lang="en-US" b="1" dirty="0"/>
              <a:t>OFFICIAL login</a:t>
            </a:r>
          </a:p>
          <a:p>
            <a:pPr algn="l">
              <a:buClr>
                <a:schemeClr val="tx1"/>
              </a:buClr>
              <a:buFont typeface="Wingdings" pitchFamily="2" charset="2"/>
              <a:buChar char="v"/>
            </a:pPr>
            <a:r>
              <a:rPr lang="en-US" b="1" dirty="0"/>
              <a:t>Testing window – October 3 – November 7, 2022</a:t>
            </a:r>
            <a:br>
              <a:rPr lang="en-US" b="1" dirty="0"/>
            </a:br>
            <a:r>
              <a:rPr lang="en-US" b="1" dirty="0"/>
              <a:t>    (minimum score 75%)</a:t>
            </a:r>
          </a:p>
          <a:p>
            <a:pPr algn="l">
              <a:buClr>
                <a:schemeClr val="tx1"/>
              </a:buClr>
              <a:buFont typeface="Wingdings" pitchFamily="2" charset="2"/>
              <a:buChar char="v"/>
            </a:pPr>
            <a:r>
              <a:rPr lang="en-US" b="1" dirty="0"/>
              <a:t>Instructions are in packet</a:t>
            </a:r>
          </a:p>
          <a:p>
            <a:pPr algn="l">
              <a:buClr>
                <a:schemeClr val="tx1"/>
              </a:buClr>
              <a:buFont typeface="Wingdings" pitchFamily="2" charset="2"/>
              <a:buChar char="v"/>
            </a:pPr>
            <a:r>
              <a:rPr lang="en-US" b="1" dirty="0"/>
              <a:t>Self nomination deadline – January 13, 2023</a:t>
            </a:r>
          </a:p>
          <a:p>
            <a:pPr algn="l">
              <a:buClr>
                <a:schemeClr val="tx1"/>
              </a:buClr>
              <a:buFont typeface="Wingdings" pitchFamily="2" charset="2"/>
              <a:buChar char="v"/>
            </a:pPr>
            <a:r>
              <a:rPr lang="en-US" b="1" dirty="0"/>
              <a:t>For any questions, contact Alice Goodwin – </a:t>
            </a:r>
            <a:r>
              <a:rPr lang="en-US" b="1" dirty="0">
                <a:hlinkClick r:id="rId5"/>
              </a:rPr>
              <a:t>alice.goodwin@wvssac.org</a:t>
            </a:r>
            <a:r>
              <a:rPr lang="en-US" b="1" dirty="0"/>
              <a:t>  or 304-485-5494.</a:t>
            </a:r>
          </a:p>
          <a:p>
            <a:pPr algn="l">
              <a:buClr>
                <a:schemeClr val="tx1"/>
              </a:buClr>
              <a:buFont typeface="Wingdings" pitchFamily="2" charset="2"/>
              <a:buChar char="v"/>
            </a:pPr>
            <a:endParaRPr lang="en-US" b="1" dirty="0"/>
          </a:p>
          <a:p>
            <a:endParaRPr lang="en-US" b="1" dirty="0"/>
          </a:p>
        </p:txBody>
      </p:sp>
      <p:pic>
        <p:nvPicPr>
          <p:cNvPr id="5" name="Audio 4">
            <a:hlinkClick r:id="" action="ppaction://media"/>
            <a:extLst>
              <a:ext uri="{FF2B5EF4-FFF2-40B4-BE49-F238E27FC236}">
                <a16:creationId xmlns:a16="http://schemas.microsoft.com/office/drawing/2014/main" id="{F644B571-19B8-D07D-C555-3C3D9E97EB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80087195"/>
      </p:ext>
    </p:extLst>
  </p:cSld>
  <p:clrMapOvr>
    <a:masterClrMapping/>
  </p:clrMapOvr>
  <mc:AlternateContent xmlns:mc="http://schemas.openxmlformats.org/markup-compatibility/2006" xmlns:p14="http://schemas.microsoft.com/office/powerpoint/2010/main">
    <mc:Choice Requires="p14">
      <p:transition spd="slow" p14:dur="2000" advTm="33729"/>
    </mc:Choice>
    <mc:Fallback xmlns="">
      <p:transition spd="slow" advTm="33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p:txBody>
          <a:bodyPr/>
          <a:lstStyle/>
          <a:p>
            <a:r>
              <a:rPr lang="en-US" dirty="0"/>
              <a:t>PLEASE MAKE SURE TO COMPLETE THE ATTENDANCE CARD.  TEAR OFF THE BOTTOM PORTION OF THE CARD AND KEEP FOR YOUR RECORDS.</a:t>
            </a:r>
          </a:p>
          <a:p>
            <a:r>
              <a:rPr lang="en-US" dirty="0"/>
              <a:t>PLEASE SILENCE ALL CELL PHONES.</a:t>
            </a:r>
          </a:p>
          <a:p>
            <a:endParaRPr lang="en-US" dirty="0"/>
          </a:p>
        </p:txBody>
      </p:sp>
      <p:pic>
        <p:nvPicPr>
          <p:cNvPr id="4" name="Picture 3">
            <a:extLst>
              <a:ext uri="{FF2B5EF4-FFF2-40B4-BE49-F238E27FC236}">
                <a16:creationId xmlns:a16="http://schemas.microsoft.com/office/drawing/2014/main" id="{3A7EE765-B52D-45CA-C1B4-3337F0657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877" y="4073787"/>
            <a:ext cx="2362200" cy="1317106"/>
          </a:xfrm>
          <a:prstGeom prst="rect">
            <a:avLst/>
          </a:prstGeom>
        </p:spPr>
      </p:pic>
      <p:pic>
        <p:nvPicPr>
          <p:cNvPr id="6" name="Audio 5">
            <a:hlinkClick r:id="" action="ppaction://media"/>
            <a:extLst>
              <a:ext uri="{FF2B5EF4-FFF2-40B4-BE49-F238E27FC236}">
                <a16:creationId xmlns:a16="http://schemas.microsoft.com/office/drawing/2014/main" id="{832356F5-08DB-3535-81DC-D38081DE5C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95478761"/>
      </p:ext>
    </p:extLst>
  </p:cSld>
  <p:clrMapOvr>
    <a:masterClrMapping/>
  </p:clrMapOvr>
  <mc:AlternateContent xmlns:mc="http://schemas.openxmlformats.org/markup-compatibility/2006" xmlns:p14="http://schemas.microsoft.com/office/powerpoint/2010/main">
    <mc:Choice Requires="p14">
      <p:transition spd="slow" p14:dur="2000" advTm="1191"/>
    </mc:Choice>
    <mc:Fallback xmlns="">
      <p:transition spd="slow" advTm="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OFFICIALS PATCH</a:t>
            </a:r>
          </a:p>
        </p:txBody>
      </p:sp>
      <p:sp>
        <p:nvSpPr>
          <p:cNvPr id="3" name="Content Placeholder 2"/>
          <p:cNvSpPr>
            <a:spLocks noGrp="1"/>
          </p:cNvSpPr>
          <p:nvPr>
            <p:ph idx="4294967295"/>
          </p:nvPr>
        </p:nvSpPr>
        <p:spPr>
          <a:xfrm>
            <a:off x="0" y="1524000"/>
            <a:ext cx="8229600" cy="3581400"/>
          </a:xfrm>
        </p:spPr>
        <p:txBody>
          <a:bodyPr>
            <a:normAutofit/>
          </a:bodyPr>
          <a:lstStyle/>
          <a:p>
            <a:pPr algn="ctr">
              <a:buNone/>
              <a:defRPr/>
            </a:pPr>
            <a:endParaRPr lang="en-US" sz="4000" dirty="0"/>
          </a:p>
          <a:p>
            <a:pPr algn="ctr">
              <a:buNone/>
              <a:defRPr/>
            </a:pPr>
            <a:endParaRPr lang="en-US" sz="4000" dirty="0"/>
          </a:p>
          <a:p>
            <a:pPr>
              <a:buNone/>
              <a:defRPr/>
            </a:pPr>
            <a:endParaRPr lang="en-US" dirty="0"/>
          </a:p>
          <a:p>
            <a:pPr>
              <a:buNone/>
            </a:pPr>
            <a:endParaRPr lang="en-US" dirty="0">
              <a:solidFill>
                <a:srgbClr val="FF0000"/>
              </a:solidFill>
            </a:endParaRPr>
          </a:p>
        </p:txBody>
      </p:sp>
      <p:sp>
        <p:nvSpPr>
          <p:cNvPr id="5" name="Oval 4"/>
          <p:cNvSpPr/>
          <p:nvPr/>
        </p:nvSpPr>
        <p:spPr>
          <a:xfrm>
            <a:off x="9067797" y="4114800"/>
            <a:ext cx="1435219" cy="1524000"/>
          </a:xfrm>
          <a:prstGeom prst="ellipse">
            <a:avLst/>
          </a:prstGeom>
          <a:blipFill>
            <a:blip r:embed="rId5" cstate="print"/>
            <a:stretch>
              <a:fillRect/>
            </a:stretch>
          </a:blip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algn="ctr"/>
            <a:endParaRPr lang="en-US" dirty="0"/>
          </a:p>
        </p:txBody>
      </p:sp>
      <p:sp>
        <p:nvSpPr>
          <p:cNvPr id="7" name="Rectangle 3"/>
          <p:cNvSpPr txBox="1">
            <a:spLocks noChangeArrowheads="1"/>
          </p:cNvSpPr>
          <p:nvPr/>
        </p:nvSpPr>
        <p:spPr>
          <a:xfrm>
            <a:off x="2133600" y="915337"/>
            <a:ext cx="7848600" cy="4723463"/>
          </a:xfrm>
          <a:prstGeom prst="rect">
            <a:avLst/>
          </a:prstGeom>
        </p:spPr>
        <p:txBody>
          <a:bodyPr vert="horz" lIns="91227" tIns="45614" rIns="91227" bIns="45614" rtlCol="0">
            <a:normAutofit/>
          </a:bodyPr>
          <a:lstStyle/>
          <a:p>
            <a:pPr marL="342099" indent="-342099">
              <a:spcBef>
                <a:spcPct val="20000"/>
              </a:spcBef>
              <a:defRPr/>
            </a:pPr>
            <a:endParaRPr lang="en-US" sz="3200" b="1" u="sng" dirty="0"/>
          </a:p>
          <a:p>
            <a:pPr marL="342099" indent="-342099">
              <a:spcBef>
                <a:spcPct val="20000"/>
              </a:spcBef>
              <a:defRPr/>
            </a:pPr>
            <a:r>
              <a:rPr lang="en-US" sz="3200" b="1" dirty="0"/>
              <a:t>                        </a:t>
            </a:r>
          </a:p>
          <a:p>
            <a:pPr marL="457200" indent="-457200">
              <a:spcBef>
                <a:spcPct val="20000"/>
              </a:spcBef>
              <a:buFont typeface="Arial" panose="020B0604020202020204" pitchFamily="34" charset="0"/>
              <a:buChar char="•"/>
              <a:defRPr/>
            </a:pPr>
            <a:endParaRPr lang="en-US" sz="2400" b="1" dirty="0"/>
          </a:p>
          <a:p>
            <a:pPr marL="457200" indent="-457200">
              <a:spcBef>
                <a:spcPct val="20000"/>
              </a:spcBef>
              <a:buFont typeface="Arial" panose="020B0604020202020204" pitchFamily="34" charset="0"/>
              <a:buChar char="•"/>
              <a:defRPr/>
            </a:pPr>
            <a:r>
              <a:rPr lang="en-US" sz="3200" b="1" dirty="0"/>
              <a:t>To be worn on the left breast of the official’s shirt   (stitched, ironed or Velcro.) </a:t>
            </a:r>
          </a:p>
          <a:p>
            <a:pPr marL="457200" indent="-457200">
              <a:spcBef>
                <a:spcPct val="20000"/>
              </a:spcBef>
              <a:buFont typeface="Arial" panose="020B0604020202020204" pitchFamily="34" charset="0"/>
              <a:buChar char="•"/>
              <a:defRPr/>
            </a:pPr>
            <a:endParaRPr lang="en-US" sz="3200" b="1" dirty="0"/>
          </a:p>
          <a:p>
            <a:pPr marL="457200" indent="-457200">
              <a:spcBef>
                <a:spcPct val="20000"/>
              </a:spcBef>
              <a:buFont typeface="Arial" panose="020B0604020202020204" pitchFamily="34" charset="0"/>
              <a:buChar char="•"/>
              <a:defRPr/>
            </a:pPr>
            <a:r>
              <a:rPr lang="en-US" sz="3200" b="1" dirty="0"/>
              <a:t>May also have embroidered logo</a:t>
            </a:r>
          </a:p>
          <a:p>
            <a:pPr marL="457200" indent="-457200">
              <a:spcBef>
                <a:spcPct val="20000"/>
              </a:spcBef>
              <a:buFont typeface="Arial" panose="020B0604020202020204" pitchFamily="34" charset="0"/>
              <a:buChar char="•"/>
              <a:defRPr/>
            </a:pPr>
            <a:endParaRPr lang="en-US" sz="2400" b="1" dirty="0"/>
          </a:p>
          <a:p>
            <a:pPr marL="342099" indent="-342099">
              <a:spcBef>
                <a:spcPct val="20000"/>
              </a:spcBef>
              <a:defRPr/>
            </a:pPr>
            <a:endParaRPr lang="en-US" sz="2400" b="1" dirty="0"/>
          </a:p>
          <a:p>
            <a:pPr marL="457200" indent="-457200">
              <a:spcBef>
                <a:spcPct val="20000"/>
              </a:spcBef>
              <a:buFont typeface="Arial" panose="020B0604020202020204" pitchFamily="34" charset="0"/>
              <a:buChar char="•"/>
              <a:defRPr/>
            </a:pPr>
            <a:endParaRPr lang="en-US" sz="2400" dirty="0"/>
          </a:p>
        </p:txBody>
      </p:sp>
      <p:pic>
        <p:nvPicPr>
          <p:cNvPr id="6" name="Audio 5">
            <a:hlinkClick r:id="" action="ppaction://media"/>
            <a:extLst>
              <a:ext uri="{FF2B5EF4-FFF2-40B4-BE49-F238E27FC236}">
                <a16:creationId xmlns:a16="http://schemas.microsoft.com/office/drawing/2014/main" id="{9FA01655-FF4C-9B44-6DB3-AD6736793C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98569709"/>
      </p:ext>
    </p:extLst>
  </p:cSld>
  <p:clrMapOvr>
    <a:masterClrMapping/>
  </p:clrMapOvr>
  <mc:AlternateContent xmlns:mc="http://schemas.openxmlformats.org/markup-compatibility/2006" xmlns:p14="http://schemas.microsoft.com/office/powerpoint/2010/main">
    <mc:Choice Requires="p14">
      <p:transition spd="slow" p14:dur="2000" advTm="14289"/>
    </mc:Choice>
    <mc:Fallback xmlns="">
      <p:transition spd="slow" advTm="1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anim calcmode="lin" valueType="num">
                                      <p:cBhvr>
                                        <p:cTn id="1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1000"/>
                                        <p:tgtEl>
                                          <p:spTgt spid="7">
                                            <p:txEl>
                                              <p:pRg st="3" end="3"/>
                                            </p:txEl>
                                          </p:spTgt>
                                        </p:tgtEl>
                                      </p:cBhvr>
                                    </p:animEffect>
                                    <p:anim calcmode="lin" valueType="num">
                                      <p:cBhvr>
                                        <p:cTn id="1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1000"/>
                                        <p:tgtEl>
                                          <p:spTgt spid="7">
                                            <p:txEl>
                                              <p:pRg st="5" end="5"/>
                                            </p:txEl>
                                          </p:spTgt>
                                        </p:tgtEl>
                                      </p:cBhvr>
                                    </p:animEffect>
                                    <p:anim calcmode="lin" valueType="num">
                                      <p:cBhvr>
                                        <p:cTn id="2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Officials’ Apparel</a:t>
            </a:r>
          </a:p>
        </p:txBody>
      </p:sp>
      <p:sp>
        <p:nvSpPr>
          <p:cNvPr id="3" name="Content Placeholder 2"/>
          <p:cNvSpPr>
            <a:spLocks noGrp="1"/>
          </p:cNvSpPr>
          <p:nvPr>
            <p:ph idx="1"/>
          </p:nvPr>
        </p:nvSpPr>
        <p:spPr/>
        <p:txBody>
          <a:bodyPr/>
          <a:lstStyle/>
          <a:p>
            <a:r>
              <a:rPr lang="en-US" dirty="0"/>
              <a:t>White – golf/polo shirt, short sleeve with collar, 2-4 buttons</a:t>
            </a:r>
          </a:p>
          <a:p>
            <a:r>
              <a:rPr lang="en-US" dirty="0"/>
              <a:t>Navy Blue – long pants, shorts, skirts</a:t>
            </a:r>
          </a:p>
          <a:p>
            <a:r>
              <a:rPr lang="en-US" dirty="0"/>
              <a:t>White – athletic shoes (no sandals or crocs)</a:t>
            </a:r>
          </a:p>
          <a:p>
            <a:r>
              <a:rPr lang="en-US" dirty="0"/>
              <a:t>White socks</a:t>
            </a:r>
          </a:p>
          <a:p>
            <a:r>
              <a:rPr lang="en-US" dirty="0"/>
              <a:t>WVSSAC officials patch or embroidery only (left breast)</a:t>
            </a:r>
          </a:p>
          <a:p>
            <a:r>
              <a:rPr lang="en-US" dirty="0"/>
              <a:t>Change for State Meet</a:t>
            </a:r>
          </a:p>
          <a:p>
            <a:endParaRPr lang="en-US" dirty="0"/>
          </a:p>
        </p:txBody>
      </p:sp>
      <p:pic>
        <p:nvPicPr>
          <p:cNvPr id="5" name="Audio 4">
            <a:hlinkClick r:id="" action="ppaction://media"/>
            <a:extLst>
              <a:ext uri="{FF2B5EF4-FFF2-40B4-BE49-F238E27FC236}">
                <a16:creationId xmlns:a16="http://schemas.microsoft.com/office/drawing/2014/main" id="{50B5B0BF-F6CF-606B-DFED-517CFD4DD2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72064098"/>
      </p:ext>
    </p:extLst>
  </p:cSld>
  <p:clrMapOvr>
    <a:masterClrMapping/>
  </p:clrMapOvr>
  <mc:AlternateContent xmlns:mc="http://schemas.openxmlformats.org/markup-compatibility/2006" xmlns:p14="http://schemas.microsoft.com/office/powerpoint/2010/main">
    <mc:Choice Requires="p14">
      <p:transition spd="slow" p14:dur="2000" advTm="28968"/>
    </mc:Choice>
    <mc:Fallback xmlns="">
      <p:transition spd="slow" advTm="28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State Meet – Mylan  Aquatic Center</a:t>
            </a:r>
            <a:br>
              <a:rPr lang="en-US" dirty="0"/>
            </a:br>
            <a:r>
              <a:rPr lang="en-US" dirty="0"/>
              <a:t>February 16-17, 2023</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46778" y="2557463"/>
            <a:ext cx="5898444" cy="3317875"/>
          </a:xfrm>
        </p:spPr>
      </p:pic>
      <p:pic>
        <p:nvPicPr>
          <p:cNvPr id="4" name="Audio 3">
            <a:hlinkClick r:id="" action="ppaction://media"/>
            <a:extLst>
              <a:ext uri="{FF2B5EF4-FFF2-40B4-BE49-F238E27FC236}">
                <a16:creationId xmlns:a16="http://schemas.microsoft.com/office/drawing/2014/main" id="{AEC06962-EFCE-E76A-DCBF-2599128BE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58205307"/>
      </p:ext>
    </p:extLst>
  </p:cSld>
  <p:clrMapOvr>
    <a:masterClrMapping/>
  </p:clrMapOvr>
  <mc:AlternateContent xmlns:mc="http://schemas.openxmlformats.org/markup-compatibility/2006" xmlns:p14="http://schemas.microsoft.com/office/powerpoint/2010/main">
    <mc:Choice Requires="p14">
      <p:transition spd="slow" p14:dur="2000" advTm="39458"/>
    </mc:Choice>
    <mc:Fallback xmlns="">
      <p:transition spd="slow" advTm="39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89EE-5D3E-7E82-5D73-84014CD50A2C}"/>
              </a:ext>
            </a:extLst>
          </p:cNvPr>
          <p:cNvSpPr>
            <a:spLocks noGrp="1"/>
          </p:cNvSpPr>
          <p:nvPr>
            <p:ph type="title"/>
          </p:nvPr>
        </p:nvSpPr>
        <p:spPr/>
        <p:txBody>
          <a:bodyPr/>
          <a:lstStyle/>
          <a:p>
            <a:r>
              <a:rPr lang="en-US" dirty="0"/>
              <a:t>State Meet Format</a:t>
            </a:r>
          </a:p>
        </p:txBody>
      </p:sp>
      <p:sp>
        <p:nvSpPr>
          <p:cNvPr id="3" name="Text Placeholder 2">
            <a:extLst>
              <a:ext uri="{FF2B5EF4-FFF2-40B4-BE49-F238E27FC236}">
                <a16:creationId xmlns:a16="http://schemas.microsoft.com/office/drawing/2014/main" id="{D76C6FE9-6DBB-D5D6-E516-D25892FFC827}"/>
              </a:ext>
            </a:extLst>
          </p:cNvPr>
          <p:cNvSpPr>
            <a:spLocks noGrp="1"/>
          </p:cNvSpPr>
          <p:nvPr>
            <p:ph type="body" idx="1"/>
          </p:nvPr>
        </p:nvSpPr>
        <p:spPr/>
        <p:txBody>
          <a:bodyPr/>
          <a:lstStyle/>
          <a:p>
            <a:r>
              <a:rPr lang="en-US" dirty="0"/>
              <a:t>Day One </a:t>
            </a:r>
          </a:p>
        </p:txBody>
      </p:sp>
      <p:sp>
        <p:nvSpPr>
          <p:cNvPr id="4" name="Content Placeholder 3">
            <a:extLst>
              <a:ext uri="{FF2B5EF4-FFF2-40B4-BE49-F238E27FC236}">
                <a16:creationId xmlns:a16="http://schemas.microsoft.com/office/drawing/2014/main" id="{A30BBB04-4D08-C797-A5F0-28AEC61D9612}"/>
              </a:ext>
            </a:extLst>
          </p:cNvPr>
          <p:cNvSpPr>
            <a:spLocks noGrp="1"/>
          </p:cNvSpPr>
          <p:nvPr>
            <p:ph sz="half" idx="2"/>
          </p:nvPr>
        </p:nvSpPr>
        <p:spPr/>
        <p:txBody>
          <a:bodyPr/>
          <a:lstStyle/>
          <a:p>
            <a:r>
              <a:rPr lang="en-US" dirty="0"/>
              <a:t>AM – Combined prelims for events 1-12</a:t>
            </a:r>
          </a:p>
          <a:p>
            <a:r>
              <a:rPr lang="en-US" dirty="0"/>
              <a:t>PM – Combined finals for events 1-12</a:t>
            </a:r>
          </a:p>
        </p:txBody>
      </p:sp>
      <p:sp>
        <p:nvSpPr>
          <p:cNvPr id="5" name="Text Placeholder 4">
            <a:extLst>
              <a:ext uri="{FF2B5EF4-FFF2-40B4-BE49-F238E27FC236}">
                <a16:creationId xmlns:a16="http://schemas.microsoft.com/office/drawing/2014/main" id="{B6EA96DA-FA8C-144B-B5ED-46DF29C12A34}"/>
              </a:ext>
            </a:extLst>
          </p:cNvPr>
          <p:cNvSpPr>
            <a:spLocks noGrp="1"/>
          </p:cNvSpPr>
          <p:nvPr>
            <p:ph type="body" sz="quarter" idx="3"/>
          </p:nvPr>
        </p:nvSpPr>
        <p:spPr/>
        <p:txBody>
          <a:bodyPr/>
          <a:lstStyle/>
          <a:p>
            <a:r>
              <a:rPr lang="en-US" dirty="0"/>
              <a:t>Day Two</a:t>
            </a:r>
          </a:p>
        </p:txBody>
      </p:sp>
      <p:sp>
        <p:nvSpPr>
          <p:cNvPr id="6" name="Content Placeholder 5">
            <a:extLst>
              <a:ext uri="{FF2B5EF4-FFF2-40B4-BE49-F238E27FC236}">
                <a16:creationId xmlns:a16="http://schemas.microsoft.com/office/drawing/2014/main" id="{44180B7C-A067-B878-066C-9DAD37C1B525}"/>
              </a:ext>
            </a:extLst>
          </p:cNvPr>
          <p:cNvSpPr>
            <a:spLocks noGrp="1"/>
          </p:cNvSpPr>
          <p:nvPr>
            <p:ph sz="quarter" idx="4"/>
          </p:nvPr>
        </p:nvSpPr>
        <p:spPr/>
        <p:txBody>
          <a:bodyPr/>
          <a:lstStyle/>
          <a:p>
            <a:r>
              <a:rPr lang="en-US" dirty="0"/>
              <a:t>AM – Combined prelims for events 13-22</a:t>
            </a:r>
          </a:p>
          <a:p>
            <a:r>
              <a:rPr lang="en-US" dirty="0"/>
              <a:t>PM – Combined finals for events 13-22</a:t>
            </a:r>
          </a:p>
        </p:txBody>
      </p:sp>
      <p:pic>
        <p:nvPicPr>
          <p:cNvPr id="12" name="Audio 11">
            <a:hlinkClick r:id="" action="ppaction://media"/>
            <a:extLst>
              <a:ext uri="{FF2B5EF4-FFF2-40B4-BE49-F238E27FC236}">
                <a16:creationId xmlns:a16="http://schemas.microsoft.com/office/drawing/2014/main" id="{C3552E57-D8F1-3CE3-23D3-504206F0B9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71724154"/>
      </p:ext>
    </p:extLst>
  </p:cSld>
  <p:clrMapOvr>
    <a:masterClrMapping/>
  </p:clrMapOvr>
  <mc:AlternateContent xmlns:mc="http://schemas.openxmlformats.org/markup-compatibility/2006" xmlns:p14="http://schemas.microsoft.com/office/powerpoint/2010/main">
    <mc:Choice Requires="p14">
      <p:transition spd="slow" p14:dur="2000" advTm="117137"/>
    </mc:Choice>
    <mc:Fallback xmlns="">
      <p:transition spd="slow" advTm="117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3394-0DAA-2D50-19EA-89A2995BFA0C}"/>
              </a:ext>
            </a:extLst>
          </p:cNvPr>
          <p:cNvSpPr>
            <a:spLocks noGrp="1"/>
          </p:cNvSpPr>
          <p:nvPr>
            <p:ph type="title"/>
          </p:nvPr>
        </p:nvSpPr>
        <p:spPr/>
        <p:txBody>
          <a:bodyPr/>
          <a:lstStyle/>
          <a:p>
            <a:r>
              <a:rPr lang="en-US" dirty="0"/>
              <a:t>Timers for State Meet</a:t>
            </a:r>
          </a:p>
        </p:txBody>
      </p:sp>
      <p:sp>
        <p:nvSpPr>
          <p:cNvPr id="3" name="Content Placeholder 2">
            <a:extLst>
              <a:ext uri="{FF2B5EF4-FFF2-40B4-BE49-F238E27FC236}">
                <a16:creationId xmlns:a16="http://schemas.microsoft.com/office/drawing/2014/main" id="{477B56A6-58B4-8221-3BB4-330F63080345}"/>
              </a:ext>
            </a:extLst>
          </p:cNvPr>
          <p:cNvSpPr>
            <a:spLocks noGrp="1"/>
          </p:cNvSpPr>
          <p:nvPr>
            <p:ph idx="1"/>
          </p:nvPr>
        </p:nvSpPr>
        <p:spPr/>
        <p:txBody>
          <a:bodyPr/>
          <a:lstStyle/>
          <a:p>
            <a:r>
              <a:rPr lang="en-US" dirty="0"/>
              <a:t>Schools may be fined up to $50 for failure to provide timers at the state meet.</a:t>
            </a:r>
          </a:p>
          <a:p>
            <a:endParaRPr lang="en-US" dirty="0"/>
          </a:p>
          <a:p>
            <a:endParaRPr lang="en-US" dirty="0"/>
          </a:p>
        </p:txBody>
      </p:sp>
      <p:pic>
        <p:nvPicPr>
          <p:cNvPr id="5" name="Picture 4" descr="A close-up of a watch&#10;&#10;Description automatically generated with medium confidence">
            <a:extLst>
              <a:ext uri="{FF2B5EF4-FFF2-40B4-BE49-F238E27FC236}">
                <a16:creationId xmlns:a16="http://schemas.microsoft.com/office/drawing/2014/main" id="{ADF0A18D-C4FD-B0DE-4962-238836DF5E1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67055" y="3180293"/>
            <a:ext cx="2780145" cy="2532397"/>
          </a:xfrm>
          <a:prstGeom prst="rect">
            <a:avLst/>
          </a:prstGeom>
        </p:spPr>
      </p:pic>
      <p:pic>
        <p:nvPicPr>
          <p:cNvPr id="9" name="Audio 8">
            <a:hlinkClick r:id="" action="ppaction://media"/>
            <a:extLst>
              <a:ext uri="{FF2B5EF4-FFF2-40B4-BE49-F238E27FC236}">
                <a16:creationId xmlns:a16="http://schemas.microsoft.com/office/drawing/2014/main" id="{7DAF2C0B-8D86-0134-9593-304E911DD1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53209004"/>
      </p:ext>
    </p:extLst>
  </p:cSld>
  <p:clrMapOvr>
    <a:masterClrMapping/>
  </p:clrMapOvr>
  <mc:AlternateContent xmlns:mc="http://schemas.openxmlformats.org/markup-compatibility/2006" xmlns:p14="http://schemas.microsoft.com/office/powerpoint/2010/main">
    <mc:Choice Requires="p14">
      <p:transition spd="slow" p14:dur="2000" advTm="60915"/>
    </mc:Choice>
    <mc:Fallback xmlns="">
      <p:transition spd="slow" advTm="60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993366" y="2199736"/>
            <a:ext cx="6064370" cy="2907102"/>
          </a:xfrm>
          <a:prstGeom prst="rect">
            <a:avLst/>
          </a:prstGeom>
        </p:spPr>
      </p:pic>
      <p:sp>
        <p:nvSpPr>
          <p:cNvPr id="6" name="Title 5"/>
          <p:cNvSpPr>
            <a:spLocks noGrp="1"/>
          </p:cNvSpPr>
          <p:nvPr>
            <p:ph type="ctrTitle"/>
          </p:nvPr>
        </p:nvSpPr>
        <p:spPr/>
        <p:txBody>
          <a:bodyPr/>
          <a:lstStyle/>
          <a:p>
            <a:endParaRPr lang="en-US" dirty="0"/>
          </a:p>
        </p:txBody>
      </p:sp>
      <p:sp>
        <p:nvSpPr>
          <p:cNvPr id="7" name="Subtitle 6"/>
          <p:cNvSpPr>
            <a:spLocks noGrp="1"/>
          </p:cNvSpPr>
          <p:nvPr>
            <p:ph type="subTitle" idx="1"/>
          </p:nvPr>
        </p:nvSpPr>
        <p:spPr/>
        <p:txBody>
          <a:bodyPr/>
          <a:lstStyle/>
          <a:p>
            <a:endParaRPr lang="en-US" dirty="0"/>
          </a:p>
        </p:txBody>
      </p:sp>
      <p:pic>
        <p:nvPicPr>
          <p:cNvPr id="9" name="Audio 8">
            <a:hlinkClick r:id="" action="ppaction://media"/>
            <a:extLst>
              <a:ext uri="{FF2B5EF4-FFF2-40B4-BE49-F238E27FC236}">
                <a16:creationId xmlns:a16="http://schemas.microsoft.com/office/drawing/2014/main" id="{E2B322BE-11F4-AE53-A824-8A9D63903E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94257250"/>
      </p:ext>
    </p:extLst>
  </p:cSld>
  <p:clrMapOvr>
    <a:masterClrMapping/>
  </p:clrMapOvr>
  <mc:AlternateContent xmlns:mc="http://schemas.openxmlformats.org/markup-compatibility/2006" xmlns:p14="http://schemas.microsoft.com/office/powerpoint/2010/main">
    <mc:Choice Requires="p14">
      <p:transition spd="slow" p14:dur="2000" advTm="13483"/>
    </mc:Choice>
    <mc:Fallback xmlns="">
      <p:transition spd="slow" advTm="1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Swim Cloud</a:t>
            </a:r>
          </a:p>
        </p:txBody>
      </p:sp>
      <p:sp>
        <p:nvSpPr>
          <p:cNvPr id="3" name="Content Placeholder 2"/>
          <p:cNvSpPr>
            <a:spLocks noGrp="1"/>
          </p:cNvSpPr>
          <p:nvPr>
            <p:ph idx="1"/>
          </p:nvPr>
        </p:nvSpPr>
        <p:spPr/>
        <p:txBody>
          <a:bodyPr/>
          <a:lstStyle/>
          <a:p>
            <a:r>
              <a:rPr lang="en-US" dirty="0"/>
              <a:t>A great resource for swimmers in West Virginia.</a:t>
            </a:r>
          </a:p>
          <a:p>
            <a:r>
              <a:rPr lang="en-US" dirty="0"/>
              <a:t>Information on how to use Swim Cloud will be posted on the Swim web page.</a:t>
            </a:r>
          </a:p>
          <a:p>
            <a:r>
              <a:rPr lang="en-US" dirty="0"/>
              <a:t>A special thanks to Jonathan Boyd, head coach at Hurricane High School, for the information.  Jonathan will be happy to answer any questions you might have.  Email him at sjmbboyd@gmail.com. </a:t>
            </a:r>
          </a:p>
        </p:txBody>
      </p:sp>
      <p:pic>
        <p:nvPicPr>
          <p:cNvPr id="5" name="Audio 4">
            <a:hlinkClick r:id="" action="ppaction://media"/>
            <a:extLst>
              <a:ext uri="{FF2B5EF4-FFF2-40B4-BE49-F238E27FC236}">
                <a16:creationId xmlns:a16="http://schemas.microsoft.com/office/drawing/2014/main" id="{0DD33FD2-5464-407E-8086-AA375EBA2B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2162066"/>
      </p:ext>
    </p:extLst>
  </p:cSld>
  <p:clrMapOvr>
    <a:masterClrMapping/>
  </p:clrMapOvr>
  <mc:AlternateContent xmlns:mc="http://schemas.openxmlformats.org/markup-compatibility/2006" xmlns:p14="http://schemas.microsoft.com/office/powerpoint/2010/main">
    <mc:Choice Requires="p14">
      <p:transition spd="slow" p14:dur="2000" advTm="58849"/>
    </mc:Choice>
    <mc:Fallback xmlns="">
      <p:transition spd="slow" advTm="5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04D3-A415-C334-82E7-A28F5E2A389D}"/>
              </a:ext>
            </a:extLst>
          </p:cNvPr>
          <p:cNvSpPr>
            <a:spLocks noGrp="1"/>
          </p:cNvSpPr>
          <p:nvPr>
            <p:ph type="title"/>
          </p:nvPr>
        </p:nvSpPr>
        <p:spPr/>
        <p:txBody>
          <a:bodyPr/>
          <a:lstStyle/>
          <a:p>
            <a:r>
              <a:rPr lang="en-US" dirty="0"/>
              <a:t>USA Swimming Information</a:t>
            </a:r>
          </a:p>
        </p:txBody>
      </p:sp>
      <p:pic>
        <p:nvPicPr>
          <p:cNvPr id="5" name="Content Placeholder 4">
            <a:extLst>
              <a:ext uri="{FF2B5EF4-FFF2-40B4-BE49-F238E27FC236}">
                <a16:creationId xmlns:a16="http://schemas.microsoft.com/office/drawing/2014/main" id="{015AD872-47B3-E7EA-105E-B1139A332B08}"/>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3457" y="2557463"/>
            <a:ext cx="4025086" cy="3317875"/>
          </a:xfrm>
        </p:spPr>
      </p:pic>
      <p:pic>
        <p:nvPicPr>
          <p:cNvPr id="4" name="Audio 3">
            <a:hlinkClick r:id="" action="ppaction://media"/>
            <a:extLst>
              <a:ext uri="{FF2B5EF4-FFF2-40B4-BE49-F238E27FC236}">
                <a16:creationId xmlns:a16="http://schemas.microsoft.com/office/drawing/2014/main" id="{32FA83BD-6B1A-B313-8EAE-CD04398F11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4385447"/>
      </p:ext>
    </p:extLst>
  </p:cSld>
  <p:clrMapOvr>
    <a:masterClrMapping/>
  </p:clrMapOvr>
  <mc:AlternateContent xmlns:mc="http://schemas.openxmlformats.org/markup-compatibility/2006" xmlns:p14="http://schemas.microsoft.com/office/powerpoint/2010/main">
    <mc:Choice Requires="p14">
      <p:transition spd="slow" p14:dur="2000" advTm="24755"/>
    </mc:Choice>
    <mc:Fallback xmlns="">
      <p:transition spd="slow" advTm="24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 Email Cindy or Scott</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37062" y="2557463"/>
            <a:ext cx="3317875" cy="3317875"/>
          </a:xfrm>
        </p:spPr>
      </p:pic>
      <p:pic>
        <p:nvPicPr>
          <p:cNvPr id="5" name="Audio 4">
            <a:hlinkClick r:id="" action="ppaction://media"/>
            <a:extLst>
              <a:ext uri="{FF2B5EF4-FFF2-40B4-BE49-F238E27FC236}">
                <a16:creationId xmlns:a16="http://schemas.microsoft.com/office/drawing/2014/main" id="{FBDA40A5-1C6D-2F97-92AC-3F3AC00372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1362859"/>
      </p:ext>
    </p:extLst>
  </p:cSld>
  <p:clrMapOvr>
    <a:masterClrMapping/>
  </p:clrMapOvr>
  <mc:AlternateContent xmlns:mc="http://schemas.openxmlformats.org/markup-compatibility/2006" xmlns:p14="http://schemas.microsoft.com/office/powerpoint/2010/main">
    <mc:Choice Requires="p14">
      <p:transition spd="slow" p14:dur="2000" advTm="49269"/>
    </mc:Choice>
    <mc:Fallback xmlns="">
      <p:transition spd="slow" advTm="4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THANKS FOR YOUR ATTENTION!</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0" y="2785364"/>
            <a:ext cx="4572000" cy="2862072"/>
          </a:xfrm>
        </p:spPr>
      </p:pic>
    </p:spTree>
    <p:extLst>
      <p:ext uri="{BB962C8B-B14F-4D97-AF65-F5344CB8AC3E}">
        <p14:creationId xmlns:p14="http://schemas.microsoft.com/office/powerpoint/2010/main" val="4178542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READING</a:t>
            </a:r>
          </a:p>
        </p:txBody>
      </p:sp>
      <p:sp>
        <p:nvSpPr>
          <p:cNvPr id="3" name="Content Placeholder 2"/>
          <p:cNvSpPr>
            <a:spLocks noGrp="1"/>
          </p:cNvSpPr>
          <p:nvPr>
            <p:ph sz="half" idx="1"/>
          </p:nvPr>
        </p:nvSpPr>
        <p:spPr/>
        <p:txBody>
          <a:bodyPr/>
          <a:lstStyle/>
          <a:p>
            <a:r>
              <a:rPr lang="en-US" dirty="0"/>
              <a:t>Interscholastic</a:t>
            </a:r>
          </a:p>
          <a:p>
            <a:r>
              <a:rPr lang="en-US" dirty="0"/>
              <a:t>Swim Coaches’ Packet</a:t>
            </a:r>
          </a:p>
          <a:p>
            <a:r>
              <a:rPr lang="en-US" dirty="0"/>
              <a:t>Sports Medicine Coaches’ Packet</a:t>
            </a:r>
          </a:p>
          <a:p>
            <a:r>
              <a:rPr lang="en-US" dirty="0"/>
              <a:t>NFHS Swim Rule Book (sent to schools)</a:t>
            </a:r>
          </a:p>
          <a:p>
            <a:r>
              <a:rPr lang="en-US" dirty="0"/>
              <a:t>Officials’ Packet</a:t>
            </a:r>
          </a:p>
        </p:txBody>
      </p:sp>
      <p:sp>
        <p:nvSpPr>
          <p:cNvPr id="7" name="Content Placeholder 6"/>
          <p:cNvSpPr>
            <a:spLocks noGrp="1"/>
          </p:cNvSpPr>
          <p:nvPr>
            <p:ph sz="half" idx="2"/>
          </p:nvPr>
        </p:nvSpPr>
        <p:spPr/>
        <p:txBody>
          <a:bodyPr/>
          <a:lstStyle/>
          <a:p>
            <a:r>
              <a:rPr lang="en-US" dirty="0"/>
              <a:t>Access the documents at </a:t>
            </a:r>
            <a:r>
              <a:rPr lang="en-US" dirty="0">
                <a:hlinkClick r:id="rId5"/>
              </a:rPr>
              <a:t>www.wvssac.org</a:t>
            </a:r>
            <a:r>
              <a:rPr lang="en-US" dirty="0"/>
              <a:t> – click on “Sports” tab, then “Swim”</a:t>
            </a:r>
          </a:p>
          <a:p>
            <a:endParaRPr lang="en-US" dirty="0"/>
          </a:p>
          <a:p>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6565" y="3940021"/>
            <a:ext cx="1688063" cy="1434854"/>
          </a:xfrm>
          <a:prstGeom prst="rect">
            <a:avLst/>
          </a:prstGeom>
        </p:spPr>
      </p:pic>
      <p:pic>
        <p:nvPicPr>
          <p:cNvPr id="5" name="Audio 4">
            <a:hlinkClick r:id="" action="ppaction://media"/>
            <a:extLst>
              <a:ext uri="{FF2B5EF4-FFF2-40B4-BE49-F238E27FC236}">
                <a16:creationId xmlns:a16="http://schemas.microsoft.com/office/drawing/2014/main" id="{2DEEC866-3CAB-CA7D-BF28-A56C2A92F6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96921550"/>
      </p:ext>
    </p:extLst>
  </p:cSld>
  <p:clrMapOvr>
    <a:masterClrMapping/>
  </p:clrMapOvr>
  <mc:AlternateContent xmlns:mc="http://schemas.openxmlformats.org/markup-compatibility/2006" xmlns:p14="http://schemas.microsoft.com/office/powerpoint/2010/main">
    <mc:Choice Requires="p14">
      <p:transition spd="slow" p14:dur="2000" advTm="47363"/>
    </mc:Choice>
    <mc:Fallback xmlns="">
      <p:transition spd="slow" advTm="4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ONLINE COURSES</a:t>
            </a:r>
          </a:p>
        </p:txBody>
      </p:sp>
      <p:sp>
        <p:nvSpPr>
          <p:cNvPr id="3" name="Content Placeholder 2"/>
          <p:cNvSpPr>
            <a:spLocks noGrp="1"/>
          </p:cNvSpPr>
          <p:nvPr>
            <p:ph sz="half" idx="1"/>
          </p:nvPr>
        </p:nvSpPr>
        <p:spPr/>
        <p:txBody>
          <a:bodyPr/>
          <a:lstStyle/>
          <a:p>
            <a:r>
              <a:rPr lang="en-US" dirty="0"/>
              <a:t>Concussion In Sports (annually)</a:t>
            </a:r>
          </a:p>
          <a:p>
            <a:r>
              <a:rPr lang="en-US" dirty="0"/>
              <a:t>Sudden Cardiac Arrest (annually)</a:t>
            </a:r>
          </a:p>
          <a:p>
            <a:r>
              <a:rPr lang="en-US" dirty="0"/>
              <a:t>Heat Illness Prevention (one time for new coaches)</a:t>
            </a:r>
          </a:p>
        </p:txBody>
      </p:sp>
      <p:sp>
        <p:nvSpPr>
          <p:cNvPr id="4" name="Content Placeholder 3"/>
          <p:cNvSpPr>
            <a:spLocks noGrp="1"/>
          </p:cNvSpPr>
          <p:nvPr>
            <p:ph sz="half" idx="2"/>
          </p:nvPr>
        </p:nvSpPr>
        <p:spPr/>
        <p:txBody>
          <a:bodyPr/>
          <a:lstStyle/>
          <a:p>
            <a:r>
              <a:rPr lang="en-US" dirty="0"/>
              <a:t>All courses are free and can be accessed on the WVSSAC homepage (</a:t>
            </a:r>
            <a:r>
              <a:rPr lang="en-US" dirty="0">
                <a:hlinkClick r:id="rId5"/>
              </a:rPr>
              <a:t>www.wvssac.org</a:t>
            </a:r>
            <a:r>
              <a:rPr lang="en-US" dirty="0"/>
              <a:t>)</a:t>
            </a:r>
          </a:p>
          <a:p>
            <a:endParaRPr lang="en-US" dirty="0"/>
          </a:p>
          <a:p>
            <a:pPr marL="0" indent="0">
              <a:buNone/>
            </a:pP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1" y="4223005"/>
            <a:ext cx="2116769" cy="1587577"/>
          </a:xfrm>
          <a:prstGeom prst="rect">
            <a:avLst/>
          </a:prstGeom>
        </p:spPr>
      </p:pic>
      <p:pic>
        <p:nvPicPr>
          <p:cNvPr id="7" name="Audio 6">
            <a:hlinkClick r:id="" action="ppaction://media"/>
            <a:extLst>
              <a:ext uri="{FF2B5EF4-FFF2-40B4-BE49-F238E27FC236}">
                <a16:creationId xmlns:a16="http://schemas.microsoft.com/office/drawing/2014/main" id="{C528924D-A52A-7E73-BB86-39AC7834E7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34089416"/>
      </p:ext>
    </p:extLst>
  </p:cSld>
  <p:clrMapOvr>
    <a:masterClrMapping/>
  </p:clrMapOvr>
  <mc:AlternateContent xmlns:mc="http://schemas.openxmlformats.org/markup-compatibility/2006" xmlns:p14="http://schemas.microsoft.com/office/powerpoint/2010/main">
    <mc:Choice Requires="p14">
      <p:transition spd="slow" p14:dur="2000" advTm="27985"/>
    </mc:Choice>
    <mc:Fallback xmlns="">
      <p:transition spd="slow" advTm="2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AED REQUIREMENT </a:t>
            </a:r>
          </a:p>
        </p:txBody>
      </p:sp>
      <p:sp>
        <p:nvSpPr>
          <p:cNvPr id="3" name="Content Placeholder 2"/>
          <p:cNvSpPr>
            <a:spLocks noGrp="1"/>
          </p:cNvSpPr>
          <p:nvPr>
            <p:ph sz="half" idx="1"/>
          </p:nvPr>
        </p:nvSpPr>
        <p:spPr/>
        <p:txBody>
          <a:bodyPr/>
          <a:lstStyle/>
          <a:p>
            <a:r>
              <a:rPr lang="en-US" dirty="0"/>
              <a:t>An AED is required at all practices and contests.</a:t>
            </a:r>
          </a:p>
          <a:p>
            <a:r>
              <a:rPr lang="en-US" dirty="0"/>
              <a:t>Coaches required to be trained in AED/CPR.</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82371" y="2560639"/>
            <a:ext cx="4362625" cy="3196986"/>
          </a:xfrm>
        </p:spPr>
      </p:pic>
      <p:pic>
        <p:nvPicPr>
          <p:cNvPr id="6" name="Audio 5">
            <a:hlinkClick r:id="" action="ppaction://media"/>
            <a:extLst>
              <a:ext uri="{FF2B5EF4-FFF2-40B4-BE49-F238E27FC236}">
                <a16:creationId xmlns:a16="http://schemas.microsoft.com/office/drawing/2014/main" id="{3EBF97CE-8E0A-2820-0D9A-E86E846F8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93210615"/>
      </p:ext>
    </p:extLst>
  </p:cSld>
  <p:clrMapOvr>
    <a:masterClrMapping/>
  </p:clrMapOvr>
  <mc:AlternateContent xmlns:mc="http://schemas.openxmlformats.org/markup-compatibility/2006" xmlns:p14="http://schemas.microsoft.com/office/powerpoint/2010/main">
    <mc:Choice Requires="p14">
      <p:transition spd="slow" p14:dur="2000" advTm="31554"/>
    </mc:Choice>
    <mc:Fallback xmlns="">
      <p:transition spd="slow" advTm="3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 Emergency Action Plan</a:t>
            </a:r>
          </a:p>
        </p:txBody>
      </p:sp>
      <p:sp>
        <p:nvSpPr>
          <p:cNvPr id="3" name="Content Placeholder 2"/>
          <p:cNvSpPr>
            <a:spLocks noGrp="1"/>
          </p:cNvSpPr>
          <p:nvPr>
            <p:ph sz="half" idx="1"/>
          </p:nvPr>
        </p:nvSpPr>
        <p:spPr/>
        <p:txBody>
          <a:bodyPr>
            <a:normAutofit fontScale="92500" lnSpcReduction="20000"/>
          </a:bodyPr>
          <a:lstStyle/>
          <a:p>
            <a:r>
              <a:rPr lang="en-US" dirty="0"/>
              <a:t>ALL schools must complete an Emergency Action Plan annually BEFORE THE FIRST DAY OF PRACTICE.  Please work with your athletic director and school administrators to make sure it is completed.</a:t>
            </a:r>
          </a:p>
          <a:p>
            <a:r>
              <a:rPr lang="en-US" dirty="0"/>
              <a:t>Fines up to $250 if not completed by first day of practice.</a:t>
            </a:r>
          </a:p>
          <a:p>
            <a:r>
              <a:rPr lang="en-US" b="1" dirty="0"/>
              <a:t>EAP must be posted!</a:t>
            </a:r>
          </a:p>
        </p:txBody>
      </p:sp>
      <p:pic>
        <p:nvPicPr>
          <p:cNvPr id="5"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342612" y="2560638"/>
            <a:ext cx="4396275"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3E34DB2E-DBE6-CF03-A85B-959F65E9BC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29113331"/>
      </p:ext>
    </p:extLst>
  </p:cSld>
  <p:clrMapOvr>
    <a:masterClrMapping/>
  </p:clrMapOvr>
  <mc:AlternateContent xmlns:mc="http://schemas.openxmlformats.org/markup-compatibility/2006" xmlns:p14="http://schemas.microsoft.com/office/powerpoint/2010/main">
    <mc:Choice Requires="p14">
      <p:transition spd="slow" p14:dur="2000" advTm="39804"/>
    </mc:Choice>
    <mc:Fallback xmlns="">
      <p:transition spd="slow" advTm="3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2" y="982132"/>
            <a:ext cx="4802185" cy="1303867"/>
          </a:xfrm>
        </p:spPr>
        <p:txBody>
          <a:bodyPr>
            <a:normAutofit/>
          </a:bodyPr>
          <a:lstStyle/>
          <a:p>
            <a:pPr>
              <a:lnSpc>
                <a:spcPct val="90000"/>
              </a:lnSpc>
            </a:pPr>
            <a:r>
              <a:rPr lang="en-US" sz="4100" dirty="0"/>
              <a:t>CONCUSSION REPORT FORM</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360" r="15463" b="1"/>
          <a:stretch/>
        </p:blipFill>
        <p:spPr>
          <a:xfrm>
            <a:off x="1412683" y="1410208"/>
            <a:ext cx="3876801" cy="3858780"/>
          </a:xfrm>
          <a:prstGeom prst="rect">
            <a:avLst/>
          </a:prstGeom>
        </p:spPr>
      </p:pic>
      <p:sp>
        <p:nvSpPr>
          <p:cNvPr id="4" name="Content Placeholder 3"/>
          <p:cNvSpPr>
            <a:spLocks noGrp="1"/>
          </p:cNvSpPr>
          <p:nvPr>
            <p:ph idx="1"/>
          </p:nvPr>
        </p:nvSpPr>
        <p:spPr>
          <a:xfrm>
            <a:off x="6094412" y="2556932"/>
            <a:ext cx="4802184" cy="3318936"/>
          </a:xfrm>
        </p:spPr>
        <p:txBody>
          <a:bodyPr>
            <a:normAutofit/>
          </a:bodyPr>
          <a:lstStyle/>
          <a:p>
            <a:r>
              <a:rPr lang="en-US" dirty="0"/>
              <a:t>Schools must submit an online concussion report WITHIN 7 days of the incident for any athlete who is removed from practice or play with a suspected concussion/head injury. Form is on our website.</a:t>
            </a:r>
          </a:p>
          <a:p>
            <a:endParaRPr lang="en-US" dirty="0"/>
          </a:p>
        </p:txBody>
      </p:sp>
      <p:pic>
        <p:nvPicPr>
          <p:cNvPr id="5" name="Audio 4">
            <a:hlinkClick r:id="" action="ppaction://media"/>
            <a:extLst>
              <a:ext uri="{FF2B5EF4-FFF2-40B4-BE49-F238E27FC236}">
                <a16:creationId xmlns:a16="http://schemas.microsoft.com/office/drawing/2014/main" id="{86A2D4A2-CEAE-1AD9-A03E-17C26DF2FA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53338761"/>
      </p:ext>
    </p:extLst>
  </p:cSld>
  <p:clrMapOvr>
    <a:masterClrMapping/>
  </p:clrMapOvr>
  <mc:AlternateContent xmlns:mc="http://schemas.openxmlformats.org/markup-compatibility/2006" xmlns:p14="http://schemas.microsoft.com/office/powerpoint/2010/main">
    <mc:Choice Requires="p14">
      <p:transition spd="slow" p14:dur="2000" advTm="33640"/>
    </mc:Choice>
    <mc:Fallback xmlns="">
      <p:transition spd="slow" advTm="3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CONCUSSION RTP PROTOCOL</a:t>
            </a:r>
          </a:p>
        </p:txBody>
      </p:sp>
      <p:sp>
        <p:nvSpPr>
          <p:cNvPr id="3" name="Content Placeholder 2"/>
          <p:cNvSpPr>
            <a:spLocks noGrp="1"/>
          </p:cNvSpPr>
          <p:nvPr>
            <p:ph idx="1"/>
          </p:nvPr>
        </p:nvSpPr>
        <p:spPr/>
        <p:txBody>
          <a:bodyPr>
            <a:normAutofit fontScale="62500" lnSpcReduction="20000"/>
          </a:bodyPr>
          <a:lstStyle/>
          <a:p>
            <a:pPr marL="0" indent="0">
              <a:buNone/>
            </a:pPr>
            <a:r>
              <a:rPr lang="en-US" b="1" dirty="0"/>
              <a:t>RTP shall be delayed until the athlete is asymptomatic and has undergone a progression of tests to determine if they are able to RTP.  Each step/test in the progression takes 24 hours and no more than one progression per day may be completed.</a:t>
            </a:r>
            <a:endParaRPr lang="en-US" dirty="0"/>
          </a:p>
          <a:p>
            <a:pPr marL="0" indent="0">
              <a:buNone/>
            </a:pPr>
            <a:r>
              <a:rPr lang="en-US" dirty="0"/>
              <a:t>If any symptoms occur during the progression, the athlete should rest for 24 hours before attempting the same progression again.</a:t>
            </a:r>
          </a:p>
          <a:p>
            <a:pPr lvl="0"/>
            <a:r>
              <a:rPr lang="en-US" dirty="0"/>
              <a:t>No activity with complete physical and cognitive rest.</a:t>
            </a:r>
          </a:p>
          <a:p>
            <a:pPr lvl="0"/>
            <a:r>
              <a:rPr lang="en-US" dirty="0"/>
              <a:t>Light aerobic exercise (less than 70% of maximum heart rate).</a:t>
            </a:r>
          </a:p>
          <a:p>
            <a:pPr lvl="0"/>
            <a:r>
              <a:rPr lang="en-US" dirty="0"/>
              <a:t>Sport specific exercise (drills specific to the athlete’s sport).</a:t>
            </a:r>
          </a:p>
          <a:p>
            <a:pPr lvl="0"/>
            <a:r>
              <a:rPr lang="en-US" dirty="0"/>
              <a:t>Non-contact training drills (more intense sport drills with no contact from other players).</a:t>
            </a:r>
          </a:p>
          <a:p>
            <a:pPr lvl="0"/>
            <a:r>
              <a:rPr lang="en-US" dirty="0"/>
              <a:t>Full contact practice (following medical clearance).</a:t>
            </a:r>
          </a:p>
          <a:p>
            <a:pPr lvl="0"/>
            <a:r>
              <a:rPr lang="en-US" dirty="0"/>
              <a:t>Return to play (normal game play).</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5347" y="3769302"/>
            <a:ext cx="2381250" cy="1924050"/>
          </a:xfrm>
          <a:prstGeom prst="rect">
            <a:avLst/>
          </a:prstGeom>
        </p:spPr>
      </p:pic>
      <p:pic>
        <p:nvPicPr>
          <p:cNvPr id="6" name="Audio 5">
            <a:hlinkClick r:id="" action="ppaction://media"/>
            <a:extLst>
              <a:ext uri="{FF2B5EF4-FFF2-40B4-BE49-F238E27FC236}">
                <a16:creationId xmlns:a16="http://schemas.microsoft.com/office/drawing/2014/main" id="{56AE4480-F555-0F36-00AB-1E2B67B8D5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823913"/>
      </p:ext>
    </p:extLst>
  </p:cSld>
  <p:clrMapOvr>
    <a:masterClrMapping/>
  </p:clrMapOvr>
  <mc:AlternateContent xmlns:mc="http://schemas.openxmlformats.org/markup-compatibility/2006" xmlns:p14="http://schemas.microsoft.com/office/powerpoint/2010/main">
    <mc:Choice Requires="p14">
      <p:transition spd="slow" p14:dur="2000" advTm="38880"/>
    </mc:Choice>
    <mc:Fallback xmlns="">
      <p:transition spd="slow" advTm="3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8.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140</TotalTime>
  <Words>2016</Words>
  <Application>Microsoft Office PowerPoint</Application>
  <PresentationFormat>Widescreen</PresentationFormat>
  <Paragraphs>222</Paragraphs>
  <Slides>39</Slides>
  <Notes>9</Notes>
  <HiddenSlides>0</HiddenSlides>
  <MMClips>38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Bernard MT Condensed</vt:lpstr>
      <vt:lpstr>Calibri</vt:lpstr>
      <vt:lpstr>Garamond</vt:lpstr>
      <vt:lpstr>Wingdings</vt:lpstr>
      <vt:lpstr>Organic</vt:lpstr>
      <vt:lpstr>PowerPoint Presentation</vt:lpstr>
      <vt:lpstr>CONTACT INFORMATION</vt:lpstr>
      <vt:lpstr>WELCOME</vt:lpstr>
      <vt:lpstr>REQUIRED READING</vt:lpstr>
      <vt:lpstr>REQUIRED ONLINE COURSES</vt:lpstr>
      <vt:lpstr>AED REQUIREMENT </vt:lpstr>
      <vt:lpstr>REQUIRED – Emergency Action Plan</vt:lpstr>
      <vt:lpstr>CONCUSSION REPORT FORM</vt:lpstr>
      <vt:lpstr>CONCUSSION RTP PROTOCOL</vt:lpstr>
      <vt:lpstr>Approved Health Care Providers Who Can Evaluate and Release to RTP</vt:lpstr>
      <vt:lpstr>Medical Time Out</vt:lpstr>
      <vt:lpstr>NEW HEAT ILLNESS POLICY</vt:lpstr>
      <vt:lpstr>NEW HEAT ILLNESS POLICY</vt:lpstr>
      <vt:lpstr>NEW HEAT ILLNESS POLICY </vt:lpstr>
      <vt:lpstr>NEW HEAT ILLNESS POLICY</vt:lpstr>
      <vt:lpstr>Other Important Information</vt:lpstr>
      <vt:lpstr>Non School Participation Rule 127-2-10</vt:lpstr>
      <vt:lpstr>Out of Season Coaching</vt:lpstr>
      <vt:lpstr>NEW WVSSAC RULES</vt:lpstr>
      <vt:lpstr>                                SEASON DATES</vt:lpstr>
      <vt:lpstr>Regional Sites</vt:lpstr>
      <vt:lpstr>New Sanctioning Rules</vt:lpstr>
      <vt:lpstr>REMINDERS</vt:lpstr>
      <vt:lpstr>Reminders – (Continued)</vt:lpstr>
      <vt:lpstr>Regional Psych Sheets</vt:lpstr>
      <vt:lpstr>PowerPoint Presentation</vt:lpstr>
      <vt:lpstr>LEGAL DUTIES OF A COACH</vt:lpstr>
      <vt:lpstr>STATE QUALIFIERS</vt:lpstr>
      <vt:lpstr>OFFICIALS PART 1 EXAM</vt:lpstr>
      <vt:lpstr>OFFICIALS PATCH</vt:lpstr>
      <vt:lpstr>Required Officials’ Apparel</vt:lpstr>
      <vt:lpstr>  State Meet – Mylan  Aquatic Center February 16-17, 2023</vt:lpstr>
      <vt:lpstr>State Meet Format</vt:lpstr>
      <vt:lpstr>Timers for State Meet</vt:lpstr>
      <vt:lpstr>PowerPoint Presentation</vt:lpstr>
      <vt:lpstr>Swim Cloud</vt:lpstr>
      <vt:lpstr>USA Swimming Information</vt:lpstr>
      <vt:lpstr>QUESTIONS? – Email Cindy or Scott</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Cindy Daniel</dc:creator>
  <cp:lastModifiedBy>Cindy Daniel</cp:lastModifiedBy>
  <cp:revision>6</cp:revision>
  <dcterms:created xsi:type="dcterms:W3CDTF">2021-08-31T19:29:01Z</dcterms:created>
  <dcterms:modified xsi:type="dcterms:W3CDTF">2022-11-01T14:01:10Z</dcterms:modified>
</cp:coreProperties>
</file>